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Montserrat Bold" charset="1" panose="00000800000000000000"/>
      <p:regular r:id="rId19"/>
    </p:embeddedFont>
    <p:embeddedFont>
      <p:font typeface="Montserrat" charset="1" panose="00000500000000000000"/>
      <p:regular r:id="rId20"/>
    </p:embeddedFont>
    <p:embeddedFont>
      <p:font typeface="Montserrat Classic" charset="1" panose="00000500000000000000"/>
      <p:regular r:id="rId21"/>
    </p:embeddedFont>
    <p:embeddedFont>
      <p:font typeface="Montserrat Semi-Bold" charset="1" panose="000007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7.png" Type="http://schemas.openxmlformats.org/officeDocument/2006/relationships/image"/><Relationship Id="rId4" Target="../media/image2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3333" t="0" r="-33333" b="0"/>
            </a:stretch>
          </a:blipFill>
        </p:spPr>
      </p:sp>
      <p:sp>
        <p:nvSpPr>
          <p:cNvPr name="AutoShape 3" id="3"/>
          <p:cNvSpPr/>
          <p:nvPr/>
        </p:nvSpPr>
        <p:spPr>
          <a:xfrm rot="0">
            <a:off x="1411815" y="6585624"/>
            <a:ext cx="12114058" cy="0"/>
          </a:xfrm>
          <a:prstGeom prst="line">
            <a:avLst/>
          </a:prstGeom>
          <a:ln cap="flat" w="66675">
            <a:solidFill>
              <a:srgbClr val="2254C5"/>
            </a:solidFill>
            <a:prstDash val="solid"/>
            <a:headEnd type="none" len="sm" w="sm"/>
            <a:tailEnd type="none" len="sm" w="sm"/>
          </a:ln>
        </p:spPr>
      </p:sp>
      <p:sp>
        <p:nvSpPr>
          <p:cNvPr name="TextBox 4" id="4"/>
          <p:cNvSpPr txBox="true"/>
          <p:nvPr/>
        </p:nvSpPr>
        <p:spPr>
          <a:xfrm rot="0">
            <a:off x="1257123" y="2987001"/>
            <a:ext cx="16002177" cy="2880485"/>
          </a:xfrm>
          <a:prstGeom prst="rect">
            <a:avLst/>
          </a:prstGeom>
        </p:spPr>
        <p:txBody>
          <a:bodyPr anchor="t" rtlCol="false" tIns="0" lIns="0" bIns="0" rIns="0">
            <a:spAutoFit/>
          </a:bodyPr>
          <a:lstStyle/>
          <a:p>
            <a:pPr algn="l">
              <a:lnSpc>
                <a:spcPts val="23549"/>
              </a:lnSpc>
            </a:pPr>
            <a:r>
              <a:rPr lang="en-US" sz="16820" b="true">
                <a:solidFill>
                  <a:srgbClr val="2254C5"/>
                </a:solidFill>
                <a:latin typeface="Montserrat Bold"/>
                <a:ea typeface="Montserrat Bold"/>
                <a:cs typeface="Montserrat Bold"/>
                <a:sym typeface="Montserrat Bold"/>
              </a:rPr>
              <a:t>Proclaim</a:t>
            </a:r>
          </a:p>
        </p:txBody>
      </p:sp>
      <p:sp>
        <p:nvSpPr>
          <p:cNvPr name="TextBox 5" id="5"/>
          <p:cNvSpPr txBox="true"/>
          <p:nvPr/>
        </p:nvSpPr>
        <p:spPr>
          <a:xfrm rot="0">
            <a:off x="3451851" y="8522279"/>
            <a:ext cx="1506152" cy="240665"/>
          </a:xfrm>
          <a:prstGeom prst="rect">
            <a:avLst/>
          </a:prstGeom>
        </p:spPr>
        <p:txBody>
          <a:bodyPr anchor="t" rtlCol="false" tIns="0" lIns="0" bIns="0" rIns="0">
            <a:spAutoFit/>
          </a:bodyPr>
          <a:lstStyle/>
          <a:p>
            <a:pPr algn="l">
              <a:lnSpc>
                <a:spcPts val="1959"/>
              </a:lnSpc>
            </a:pPr>
            <a:r>
              <a:rPr lang="en-US" sz="1399">
                <a:solidFill>
                  <a:srgbClr val="2254C5"/>
                </a:solidFill>
                <a:latin typeface="Montserrat"/>
                <a:ea typeface="Montserrat"/>
                <a:cs typeface="Montserrat"/>
                <a:sym typeface="Montserrat"/>
              </a:rPr>
              <a:t>Eoin Burton</a:t>
            </a:r>
          </a:p>
        </p:txBody>
      </p:sp>
      <p:sp>
        <p:nvSpPr>
          <p:cNvPr name="TextBox 6" id="6"/>
          <p:cNvSpPr txBox="true"/>
          <p:nvPr/>
        </p:nvSpPr>
        <p:spPr>
          <a:xfrm rot="0">
            <a:off x="1411815" y="8522279"/>
            <a:ext cx="1647437" cy="240665"/>
          </a:xfrm>
          <a:prstGeom prst="rect">
            <a:avLst/>
          </a:prstGeom>
        </p:spPr>
        <p:txBody>
          <a:bodyPr anchor="t" rtlCol="false" tIns="0" lIns="0" bIns="0" rIns="0">
            <a:spAutoFit/>
          </a:bodyPr>
          <a:lstStyle/>
          <a:p>
            <a:pPr algn="l">
              <a:lnSpc>
                <a:spcPts val="1959"/>
              </a:lnSpc>
            </a:pPr>
            <a:r>
              <a:rPr lang="en-US" sz="1399">
                <a:solidFill>
                  <a:srgbClr val="2254C5"/>
                </a:solidFill>
                <a:latin typeface="Montserrat"/>
                <a:ea typeface="Montserrat"/>
                <a:cs typeface="Montserrat"/>
                <a:sym typeface="Montserrat"/>
              </a:rPr>
              <a:t>Tsotne Bukiya</a:t>
            </a:r>
          </a:p>
        </p:txBody>
      </p:sp>
      <p:sp>
        <p:nvSpPr>
          <p:cNvPr name="Freeform 7" id="7"/>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4" id="4"/>
          <p:cNvSpPr/>
          <p:nvPr/>
        </p:nvSpPr>
        <p:spPr>
          <a:xfrm flipH="false" flipV="false" rot="0">
            <a:off x="9289314" y="3273405"/>
            <a:ext cx="8998686" cy="6449058"/>
          </a:xfrm>
          <a:custGeom>
            <a:avLst/>
            <a:gdLst/>
            <a:ahLst/>
            <a:cxnLst/>
            <a:rect r="r" b="b" t="t" l="l"/>
            <a:pathLst>
              <a:path h="6449058" w="8998686">
                <a:moveTo>
                  <a:pt x="0" y="0"/>
                </a:moveTo>
                <a:lnTo>
                  <a:pt x="8998686" y="0"/>
                </a:lnTo>
                <a:lnTo>
                  <a:pt x="8998686" y="6449058"/>
                </a:lnTo>
                <a:lnTo>
                  <a:pt x="0" y="6449058"/>
                </a:lnTo>
                <a:lnTo>
                  <a:pt x="0" y="0"/>
                </a:lnTo>
                <a:close/>
              </a:path>
            </a:pathLst>
          </a:custGeom>
          <a:blipFill>
            <a:blip r:embed="rId3"/>
            <a:stretch>
              <a:fillRect l="0" t="0" r="0" b="0"/>
            </a:stretch>
          </a:blipFill>
        </p:spPr>
      </p:sp>
      <p:sp>
        <p:nvSpPr>
          <p:cNvPr name="Freeform 5" id="5"/>
          <p:cNvSpPr/>
          <p:nvPr/>
        </p:nvSpPr>
        <p:spPr>
          <a:xfrm flipH="false" flipV="false" rot="0">
            <a:off x="0" y="3273405"/>
            <a:ext cx="8982539" cy="6437486"/>
          </a:xfrm>
          <a:custGeom>
            <a:avLst/>
            <a:gdLst/>
            <a:ahLst/>
            <a:cxnLst/>
            <a:rect r="r" b="b" t="t" l="l"/>
            <a:pathLst>
              <a:path h="6437486" w="8982539">
                <a:moveTo>
                  <a:pt x="0" y="0"/>
                </a:moveTo>
                <a:lnTo>
                  <a:pt x="8982539" y="0"/>
                </a:lnTo>
                <a:lnTo>
                  <a:pt x="8982539" y="6437486"/>
                </a:lnTo>
                <a:lnTo>
                  <a:pt x="0" y="6437486"/>
                </a:lnTo>
                <a:lnTo>
                  <a:pt x="0" y="0"/>
                </a:lnTo>
                <a:close/>
              </a:path>
            </a:pathLst>
          </a:custGeom>
          <a:blipFill>
            <a:blip r:embed="rId4"/>
            <a:stretch>
              <a:fillRect l="0" t="0" r="0" b="0"/>
            </a:stretch>
          </a:blipFill>
        </p:spPr>
      </p:sp>
      <p:sp>
        <p:nvSpPr>
          <p:cNvPr name="TextBox 6" id="6"/>
          <p:cNvSpPr txBox="true"/>
          <p:nvPr/>
        </p:nvSpPr>
        <p:spPr>
          <a:xfrm rot="0">
            <a:off x="10259419" y="2334625"/>
            <a:ext cx="2949326" cy="265886"/>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Internet of Things Tools</a:t>
            </a:r>
          </a:p>
        </p:txBody>
      </p:sp>
      <p:sp>
        <p:nvSpPr>
          <p:cNvPr name="TextBox 7" id="7"/>
          <p:cNvSpPr txBox="true"/>
          <p:nvPr/>
        </p:nvSpPr>
        <p:spPr>
          <a:xfrm rot="0">
            <a:off x="1365117" y="1564383"/>
            <a:ext cx="11996798"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Proof Of Concept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4" id="4"/>
          <p:cNvSpPr/>
          <p:nvPr/>
        </p:nvSpPr>
        <p:spPr>
          <a:xfrm flipH="false" flipV="false" rot="0">
            <a:off x="9303815" y="3396358"/>
            <a:ext cx="8984185" cy="6438666"/>
          </a:xfrm>
          <a:custGeom>
            <a:avLst/>
            <a:gdLst/>
            <a:ahLst/>
            <a:cxnLst/>
            <a:rect r="r" b="b" t="t" l="l"/>
            <a:pathLst>
              <a:path h="6438666" w="8984185">
                <a:moveTo>
                  <a:pt x="0" y="0"/>
                </a:moveTo>
                <a:lnTo>
                  <a:pt x="8984185" y="0"/>
                </a:lnTo>
                <a:lnTo>
                  <a:pt x="8984185" y="6438666"/>
                </a:lnTo>
                <a:lnTo>
                  <a:pt x="0" y="6438666"/>
                </a:lnTo>
                <a:lnTo>
                  <a:pt x="0" y="0"/>
                </a:lnTo>
                <a:close/>
              </a:path>
            </a:pathLst>
          </a:custGeom>
          <a:blipFill>
            <a:blip r:embed="rId3"/>
            <a:stretch>
              <a:fillRect l="0" t="0" r="0" b="0"/>
            </a:stretch>
          </a:blipFill>
        </p:spPr>
      </p:sp>
      <p:sp>
        <p:nvSpPr>
          <p:cNvPr name="Freeform 5" id="5"/>
          <p:cNvSpPr/>
          <p:nvPr/>
        </p:nvSpPr>
        <p:spPr>
          <a:xfrm flipH="false" flipV="false" rot="0">
            <a:off x="0" y="3396358"/>
            <a:ext cx="8984185" cy="6438666"/>
          </a:xfrm>
          <a:custGeom>
            <a:avLst/>
            <a:gdLst/>
            <a:ahLst/>
            <a:cxnLst/>
            <a:rect r="r" b="b" t="t" l="l"/>
            <a:pathLst>
              <a:path h="6438666" w="8984185">
                <a:moveTo>
                  <a:pt x="0" y="0"/>
                </a:moveTo>
                <a:lnTo>
                  <a:pt x="8984185" y="0"/>
                </a:lnTo>
                <a:lnTo>
                  <a:pt x="8984185" y="6438666"/>
                </a:lnTo>
                <a:lnTo>
                  <a:pt x="0" y="6438666"/>
                </a:lnTo>
                <a:lnTo>
                  <a:pt x="0" y="0"/>
                </a:lnTo>
                <a:close/>
              </a:path>
            </a:pathLst>
          </a:custGeom>
          <a:blipFill>
            <a:blip r:embed="rId4"/>
            <a:stretch>
              <a:fillRect l="0" t="0" r="0" b="0"/>
            </a:stretch>
          </a:blipFill>
        </p:spPr>
      </p:sp>
      <p:sp>
        <p:nvSpPr>
          <p:cNvPr name="TextBox 6" id="6"/>
          <p:cNvSpPr txBox="true"/>
          <p:nvPr/>
        </p:nvSpPr>
        <p:spPr>
          <a:xfrm rot="0">
            <a:off x="14176689" y="6679744"/>
            <a:ext cx="2983308" cy="1207770"/>
          </a:xfrm>
          <a:prstGeom prst="rect">
            <a:avLst/>
          </a:prstGeom>
        </p:spPr>
        <p:txBody>
          <a:bodyPr anchor="t" rtlCol="false" tIns="0" lIns="0" bIns="0" rIns="0">
            <a:spAutoFit/>
          </a:bodyPr>
          <a:lstStyle/>
          <a:p>
            <a:pPr algn="ctr">
              <a:lnSpc>
                <a:spcPts val="1679"/>
              </a:lnSpc>
            </a:pPr>
            <a:r>
              <a:rPr lang="en-US" sz="1200">
                <a:solidFill>
                  <a:srgbClr val="FFFFFF"/>
                </a:solidFill>
                <a:latin typeface="Montserrat"/>
                <a:ea typeface="Montserrat"/>
                <a:cs typeface="Montserrat"/>
                <a:sym typeface="Montserrat"/>
              </a:rPr>
              <a:t>The product category that </a:t>
            </a:r>
          </a:p>
          <a:p>
            <a:pPr algn="ctr">
              <a:lnSpc>
                <a:spcPts val="1679"/>
              </a:lnSpc>
            </a:pPr>
            <a:r>
              <a:rPr lang="en-US" sz="1200">
                <a:solidFill>
                  <a:srgbClr val="FFFFFF"/>
                </a:solidFill>
                <a:latin typeface="Montserrat"/>
                <a:ea typeface="Montserrat"/>
                <a:cs typeface="Montserrat"/>
                <a:sym typeface="Montserrat"/>
              </a:rPr>
              <a:t>we serve as an alternative is </a:t>
            </a:r>
          </a:p>
          <a:p>
            <a:pPr algn="ctr">
              <a:lnSpc>
                <a:spcPts val="1679"/>
              </a:lnSpc>
            </a:pPr>
            <a:r>
              <a:rPr lang="en-US" sz="1200">
                <a:solidFill>
                  <a:srgbClr val="FFFFFF"/>
                </a:solidFill>
                <a:latin typeface="Montserrat"/>
                <a:ea typeface="Montserrat"/>
                <a:cs typeface="Montserrat"/>
                <a:sym typeface="Montserrat"/>
              </a:rPr>
              <a:t>offered. However, what we </a:t>
            </a:r>
          </a:p>
          <a:p>
            <a:pPr algn="ctr">
              <a:lnSpc>
                <a:spcPts val="1679"/>
              </a:lnSpc>
            </a:pPr>
            <a:r>
              <a:rPr lang="en-US" sz="1200">
                <a:solidFill>
                  <a:srgbClr val="FFFFFF"/>
                </a:solidFill>
                <a:latin typeface="Montserrat"/>
                <a:ea typeface="Montserrat"/>
                <a:cs typeface="Montserrat"/>
                <a:sym typeface="Montserrat"/>
              </a:rPr>
              <a:t>offer must relate to one </a:t>
            </a:r>
          </a:p>
          <a:p>
            <a:pPr algn="ctr">
              <a:lnSpc>
                <a:spcPts val="1679"/>
              </a:lnSpc>
            </a:pPr>
            <a:r>
              <a:rPr lang="en-US" sz="1200">
                <a:solidFill>
                  <a:srgbClr val="FFFFFF"/>
                </a:solidFill>
                <a:latin typeface="Montserrat"/>
                <a:ea typeface="Montserrat"/>
                <a:cs typeface="Montserrat"/>
                <a:sym typeface="Montserrat"/>
              </a:rPr>
              <a:t>another in solving society </a:t>
            </a:r>
          </a:p>
          <a:p>
            <a:pPr algn="ctr">
              <a:lnSpc>
                <a:spcPts val="1679"/>
              </a:lnSpc>
            </a:pPr>
            <a:r>
              <a:rPr lang="en-US" sz="1200">
                <a:solidFill>
                  <a:srgbClr val="FFFFFF"/>
                </a:solidFill>
                <a:latin typeface="Montserrat"/>
                <a:ea typeface="Montserrat"/>
                <a:cs typeface="Montserrat"/>
                <a:sym typeface="Montserrat"/>
              </a:rPr>
              <a:t>and market problems.</a:t>
            </a:r>
          </a:p>
        </p:txBody>
      </p:sp>
      <p:sp>
        <p:nvSpPr>
          <p:cNvPr name="TextBox 7" id="7"/>
          <p:cNvSpPr txBox="true"/>
          <p:nvPr/>
        </p:nvSpPr>
        <p:spPr>
          <a:xfrm rot="0">
            <a:off x="14171401" y="5776077"/>
            <a:ext cx="2993883" cy="263612"/>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Smart Home Platform</a:t>
            </a:r>
          </a:p>
        </p:txBody>
      </p:sp>
      <p:sp>
        <p:nvSpPr>
          <p:cNvPr name="TextBox 8" id="8"/>
          <p:cNvSpPr txBox="true"/>
          <p:nvPr/>
        </p:nvSpPr>
        <p:spPr>
          <a:xfrm rot="0">
            <a:off x="10259419" y="2334625"/>
            <a:ext cx="2949326" cy="265886"/>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Internet of Things Tools</a:t>
            </a:r>
          </a:p>
        </p:txBody>
      </p:sp>
      <p:sp>
        <p:nvSpPr>
          <p:cNvPr name="TextBox 9" id="9"/>
          <p:cNvSpPr txBox="true"/>
          <p:nvPr/>
        </p:nvSpPr>
        <p:spPr>
          <a:xfrm rot="0">
            <a:off x="1365117" y="1564383"/>
            <a:ext cx="11996798"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Proof Of Concept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4" id="4"/>
          <p:cNvSpPr/>
          <p:nvPr/>
        </p:nvSpPr>
        <p:spPr>
          <a:xfrm flipH="false" flipV="false" rot="0">
            <a:off x="0" y="3396358"/>
            <a:ext cx="8984185" cy="6438666"/>
          </a:xfrm>
          <a:custGeom>
            <a:avLst/>
            <a:gdLst/>
            <a:ahLst/>
            <a:cxnLst/>
            <a:rect r="r" b="b" t="t" l="l"/>
            <a:pathLst>
              <a:path h="6438666" w="8984185">
                <a:moveTo>
                  <a:pt x="0" y="0"/>
                </a:moveTo>
                <a:lnTo>
                  <a:pt x="8984185" y="0"/>
                </a:lnTo>
                <a:lnTo>
                  <a:pt x="8984185" y="6438666"/>
                </a:lnTo>
                <a:lnTo>
                  <a:pt x="0" y="6438666"/>
                </a:lnTo>
                <a:lnTo>
                  <a:pt x="0" y="0"/>
                </a:lnTo>
                <a:close/>
              </a:path>
            </a:pathLst>
          </a:custGeom>
          <a:blipFill>
            <a:blip r:embed="rId3"/>
            <a:stretch>
              <a:fillRect l="0" t="0" r="0" b="0"/>
            </a:stretch>
          </a:blipFill>
        </p:spPr>
      </p:sp>
      <p:sp>
        <p:nvSpPr>
          <p:cNvPr name="Freeform 5" id="5"/>
          <p:cNvSpPr/>
          <p:nvPr/>
        </p:nvSpPr>
        <p:spPr>
          <a:xfrm flipH="false" flipV="false" rot="0">
            <a:off x="9303815" y="3396358"/>
            <a:ext cx="8984185" cy="6438666"/>
          </a:xfrm>
          <a:custGeom>
            <a:avLst/>
            <a:gdLst/>
            <a:ahLst/>
            <a:cxnLst/>
            <a:rect r="r" b="b" t="t" l="l"/>
            <a:pathLst>
              <a:path h="6438666" w="8984185">
                <a:moveTo>
                  <a:pt x="0" y="0"/>
                </a:moveTo>
                <a:lnTo>
                  <a:pt x="8984185" y="0"/>
                </a:lnTo>
                <a:lnTo>
                  <a:pt x="8984185" y="6438666"/>
                </a:lnTo>
                <a:lnTo>
                  <a:pt x="0" y="6438666"/>
                </a:lnTo>
                <a:lnTo>
                  <a:pt x="0" y="0"/>
                </a:lnTo>
                <a:close/>
              </a:path>
            </a:pathLst>
          </a:custGeom>
          <a:blipFill>
            <a:blip r:embed="rId4"/>
            <a:stretch>
              <a:fillRect l="0" t="0" r="0" b="-15384"/>
            </a:stretch>
          </a:blipFill>
        </p:spPr>
      </p:sp>
      <p:sp>
        <p:nvSpPr>
          <p:cNvPr name="TextBox 6" id="6"/>
          <p:cNvSpPr txBox="true"/>
          <p:nvPr/>
        </p:nvSpPr>
        <p:spPr>
          <a:xfrm rot="0">
            <a:off x="14171401" y="5776077"/>
            <a:ext cx="2993883" cy="263612"/>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Smart Home Platform</a:t>
            </a:r>
          </a:p>
        </p:txBody>
      </p:sp>
      <p:sp>
        <p:nvSpPr>
          <p:cNvPr name="TextBox 7" id="7"/>
          <p:cNvSpPr txBox="true"/>
          <p:nvPr/>
        </p:nvSpPr>
        <p:spPr>
          <a:xfrm rot="0">
            <a:off x="10259419" y="2334625"/>
            <a:ext cx="2949326" cy="265886"/>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Internet of Things Tools</a:t>
            </a:r>
          </a:p>
        </p:txBody>
      </p:sp>
      <p:sp>
        <p:nvSpPr>
          <p:cNvPr name="TextBox 8" id="8"/>
          <p:cNvSpPr txBox="true"/>
          <p:nvPr/>
        </p:nvSpPr>
        <p:spPr>
          <a:xfrm rot="0">
            <a:off x="1365117" y="1564383"/>
            <a:ext cx="11996798"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Proof Of Concept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71235" y="3797392"/>
            <a:ext cx="15888065" cy="2488376"/>
          </a:xfrm>
          <a:prstGeom prst="rect">
            <a:avLst/>
          </a:prstGeom>
        </p:spPr>
        <p:txBody>
          <a:bodyPr anchor="t" rtlCol="false" tIns="0" lIns="0" bIns="0" rIns="0">
            <a:spAutoFit/>
          </a:bodyPr>
          <a:lstStyle/>
          <a:p>
            <a:pPr algn="l">
              <a:lnSpc>
                <a:spcPts val="20345"/>
              </a:lnSpc>
            </a:pPr>
            <a:r>
              <a:rPr lang="en-US" sz="14532" b="true">
                <a:solidFill>
                  <a:srgbClr val="1D71B8"/>
                </a:solidFill>
                <a:latin typeface="Montserrat Bold"/>
                <a:ea typeface="Montserrat Bold"/>
                <a:cs typeface="Montserrat Bold"/>
                <a:sym typeface="Montserrat Bold"/>
              </a:rPr>
              <a:t>Thank You</a:t>
            </a:r>
          </a:p>
        </p:txBody>
      </p:sp>
      <p:sp>
        <p:nvSpPr>
          <p:cNvPr name="AutoShape 3" id="3"/>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4" id="4"/>
          <p:cNvSpPr/>
          <p:nvPr/>
        </p:nvSpPr>
        <p:spPr>
          <a:xfrm rot="0">
            <a:off x="11850061" y="633531"/>
            <a:ext cx="6437939" cy="0"/>
          </a:xfrm>
          <a:prstGeom prst="line">
            <a:avLst/>
          </a:prstGeom>
          <a:ln cap="flat" w="28575">
            <a:solidFill>
              <a:srgbClr val="FFFFFF"/>
            </a:solidFill>
            <a:prstDash val="solid"/>
            <a:headEnd type="none" len="sm" w="sm"/>
            <a:tailEnd type="none" len="sm" w="sm"/>
          </a:ln>
        </p:spPr>
      </p:sp>
      <p:sp>
        <p:nvSpPr>
          <p:cNvPr name="Freeform 5" id="5"/>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3" id="3"/>
          <p:cNvSpPr/>
          <p:nvPr/>
        </p:nvSpPr>
        <p:spPr>
          <a:xfrm rot="0">
            <a:off x="11850061" y="633531"/>
            <a:ext cx="6437939" cy="0"/>
          </a:xfrm>
          <a:prstGeom prst="line">
            <a:avLst/>
          </a:prstGeom>
          <a:ln cap="flat" w="28575">
            <a:solidFill>
              <a:srgbClr val="FFFFFF"/>
            </a:solidFill>
            <a:prstDash val="solid"/>
            <a:headEnd type="none" len="sm" w="sm"/>
            <a:tailEnd type="none" len="sm" w="sm"/>
          </a:ln>
        </p:spPr>
      </p:sp>
      <p:sp>
        <p:nvSpPr>
          <p:cNvPr name="Freeform 4" id="4"/>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5" id="5"/>
          <p:cNvSpPr/>
          <p:nvPr/>
        </p:nvSpPr>
        <p:spPr>
          <a:xfrm flipH="false" flipV="false" rot="0">
            <a:off x="1371235" y="6235088"/>
            <a:ext cx="668187" cy="819861"/>
          </a:xfrm>
          <a:custGeom>
            <a:avLst/>
            <a:gdLst/>
            <a:ahLst/>
            <a:cxnLst/>
            <a:rect r="r" b="b" t="t" l="l"/>
            <a:pathLst>
              <a:path h="819861" w="668187">
                <a:moveTo>
                  <a:pt x="0" y="0"/>
                </a:moveTo>
                <a:lnTo>
                  <a:pt x="668187" y="0"/>
                </a:lnTo>
                <a:lnTo>
                  <a:pt x="668187" y="819862"/>
                </a:lnTo>
                <a:lnTo>
                  <a:pt x="0" y="8198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139836" y="6264766"/>
            <a:ext cx="634122" cy="790184"/>
          </a:xfrm>
          <a:custGeom>
            <a:avLst/>
            <a:gdLst/>
            <a:ahLst/>
            <a:cxnLst/>
            <a:rect r="r" b="b" t="t" l="l"/>
            <a:pathLst>
              <a:path h="790184" w="634122">
                <a:moveTo>
                  <a:pt x="0" y="0"/>
                </a:moveTo>
                <a:lnTo>
                  <a:pt x="634122" y="0"/>
                </a:lnTo>
                <a:lnTo>
                  <a:pt x="634122" y="790184"/>
                </a:lnTo>
                <a:lnTo>
                  <a:pt x="0" y="7901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1850061" y="1905707"/>
            <a:ext cx="5409239" cy="6605157"/>
          </a:xfrm>
          <a:custGeom>
            <a:avLst/>
            <a:gdLst/>
            <a:ahLst/>
            <a:cxnLst/>
            <a:rect r="r" b="b" t="t" l="l"/>
            <a:pathLst>
              <a:path h="6605157" w="5409239">
                <a:moveTo>
                  <a:pt x="0" y="0"/>
                </a:moveTo>
                <a:lnTo>
                  <a:pt x="5409239" y="0"/>
                </a:lnTo>
                <a:lnTo>
                  <a:pt x="5409239" y="6605157"/>
                </a:lnTo>
                <a:lnTo>
                  <a:pt x="0" y="6605157"/>
                </a:lnTo>
                <a:lnTo>
                  <a:pt x="0" y="0"/>
                </a:lnTo>
                <a:close/>
              </a:path>
            </a:pathLst>
          </a:custGeom>
          <a:blipFill>
            <a:blip r:embed="rId7"/>
            <a:stretch>
              <a:fillRect l="0" t="0" r="-1515" b="0"/>
            </a:stretch>
          </a:blipFill>
        </p:spPr>
      </p:sp>
      <p:sp>
        <p:nvSpPr>
          <p:cNvPr name="TextBox 8" id="8"/>
          <p:cNvSpPr txBox="true"/>
          <p:nvPr/>
        </p:nvSpPr>
        <p:spPr>
          <a:xfrm rot="0">
            <a:off x="1371235" y="1615890"/>
            <a:ext cx="9568716"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Problem Statement</a:t>
            </a:r>
          </a:p>
        </p:txBody>
      </p:sp>
      <p:sp>
        <p:nvSpPr>
          <p:cNvPr name="TextBox 9" id="9"/>
          <p:cNvSpPr txBox="true"/>
          <p:nvPr/>
        </p:nvSpPr>
        <p:spPr>
          <a:xfrm rot="0">
            <a:off x="1371235" y="3153653"/>
            <a:ext cx="9568716" cy="2880733"/>
          </a:xfrm>
          <a:prstGeom prst="rect">
            <a:avLst/>
          </a:prstGeom>
        </p:spPr>
        <p:txBody>
          <a:bodyPr anchor="t" rtlCol="false" tIns="0" lIns="0" bIns="0" rIns="0">
            <a:spAutoFit/>
          </a:bodyPr>
          <a:lstStyle/>
          <a:p>
            <a:pPr algn="l">
              <a:lnSpc>
                <a:spcPts val="2919"/>
              </a:lnSpc>
            </a:pPr>
            <a:r>
              <a:rPr lang="en-US" sz="2085">
                <a:solidFill>
                  <a:srgbClr val="2254C5"/>
                </a:solidFill>
                <a:latin typeface="Montserrat"/>
                <a:ea typeface="Montserrat"/>
                <a:cs typeface="Montserrat"/>
                <a:sym typeface="Montserrat"/>
              </a:rPr>
              <a:t>There is a growing demand from institutional clients and custodians for proactive and real-time resolution of post-settlement claims in the Securities Services space. </a:t>
            </a:r>
          </a:p>
          <a:p>
            <a:pPr algn="l">
              <a:lnSpc>
                <a:spcPts val="2919"/>
              </a:lnSpc>
            </a:pPr>
          </a:p>
          <a:p>
            <a:pPr algn="l">
              <a:lnSpc>
                <a:spcPts val="2919"/>
              </a:lnSpc>
            </a:pPr>
            <a:r>
              <a:rPr lang="en-US" sz="2085">
                <a:solidFill>
                  <a:srgbClr val="2254C5"/>
                </a:solidFill>
                <a:latin typeface="Montserrat"/>
                <a:ea typeface="Montserrat"/>
                <a:cs typeface="Montserrat"/>
                <a:sym typeface="Montserrat"/>
              </a:rPr>
              <a:t>The current market infrastructure, transactional risk and operational burdens do not facilitate timely and efficient clearance of claims requiring bilateral agreement between counterparties. </a:t>
            </a:r>
          </a:p>
          <a:p>
            <a:pPr algn="l">
              <a:lnSpc>
                <a:spcPts val="2919"/>
              </a:lnSpc>
              <a:spcBef>
                <a:spcPct val="0"/>
              </a:spcBef>
            </a:pPr>
          </a:p>
        </p:txBody>
      </p:sp>
      <p:sp>
        <p:nvSpPr>
          <p:cNvPr name="TextBox 10" id="10"/>
          <p:cNvSpPr txBox="true"/>
          <p:nvPr/>
        </p:nvSpPr>
        <p:spPr>
          <a:xfrm rot="0">
            <a:off x="1371235" y="7835183"/>
            <a:ext cx="2283806" cy="1092835"/>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Securities Lending Claims account for 90% </a:t>
            </a:r>
            <a:r>
              <a:rPr lang="en-US" sz="1599">
                <a:solidFill>
                  <a:srgbClr val="2254C5"/>
                </a:solidFill>
                <a:latin typeface="Montserrat"/>
                <a:ea typeface="Montserrat"/>
                <a:cs typeface="Montserrat"/>
                <a:sym typeface="Montserrat"/>
              </a:rPr>
              <a:t>of the total value. </a:t>
            </a:r>
          </a:p>
          <a:p>
            <a:pPr algn="l">
              <a:lnSpc>
                <a:spcPts val="2239"/>
              </a:lnSpc>
              <a:spcBef>
                <a:spcPct val="0"/>
              </a:spcBef>
            </a:pPr>
          </a:p>
        </p:txBody>
      </p:sp>
      <p:sp>
        <p:nvSpPr>
          <p:cNvPr name="TextBox 11" id="11"/>
          <p:cNvSpPr txBox="true"/>
          <p:nvPr/>
        </p:nvSpPr>
        <p:spPr>
          <a:xfrm rot="0">
            <a:off x="1371235" y="7347285"/>
            <a:ext cx="2038912" cy="349250"/>
          </a:xfrm>
          <a:prstGeom prst="rect">
            <a:avLst/>
          </a:prstGeom>
        </p:spPr>
        <p:txBody>
          <a:bodyPr anchor="t" rtlCol="false" tIns="0" lIns="0" bIns="0" rIns="0">
            <a:spAutoFit/>
          </a:bodyPr>
          <a:lstStyle/>
          <a:p>
            <a:pPr algn="l">
              <a:lnSpc>
                <a:spcPts val="2800"/>
              </a:lnSpc>
            </a:pPr>
            <a:r>
              <a:rPr lang="en-US" sz="2000">
                <a:solidFill>
                  <a:srgbClr val="2254C5"/>
                </a:solidFill>
                <a:latin typeface="Montserrat Classic"/>
                <a:ea typeface="Montserrat Classic"/>
                <a:cs typeface="Montserrat Classic"/>
                <a:sym typeface="Montserrat Classic"/>
              </a:rPr>
              <a:t>Total Value</a:t>
            </a:r>
          </a:p>
        </p:txBody>
      </p:sp>
      <p:sp>
        <p:nvSpPr>
          <p:cNvPr name="TextBox 12" id="12"/>
          <p:cNvSpPr txBox="true"/>
          <p:nvPr/>
        </p:nvSpPr>
        <p:spPr>
          <a:xfrm rot="0">
            <a:off x="3957748" y="7835183"/>
            <a:ext cx="2879381" cy="1645285"/>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Processed across more than a dozen teams globally, comprising up to 85 employees, these claims surpass 200,000 annually </a:t>
            </a:r>
          </a:p>
          <a:p>
            <a:pPr algn="l">
              <a:lnSpc>
                <a:spcPts val="2239"/>
              </a:lnSpc>
              <a:spcBef>
                <a:spcPct val="0"/>
              </a:spcBef>
            </a:pPr>
          </a:p>
        </p:txBody>
      </p:sp>
      <p:sp>
        <p:nvSpPr>
          <p:cNvPr name="TextBox 13" id="13"/>
          <p:cNvSpPr txBox="true"/>
          <p:nvPr/>
        </p:nvSpPr>
        <p:spPr>
          <a:xfrm rot="0">
            <a:off x="3957748" y="7347285"/>
            <a:ext cx="2461861" cy="349250"/>
          </a:xfrm>
          <a:prstGeom prst="rect">
            <a:avLst/>
          </a:prstGeom>
        </p:spPr>
        <p:txBody>
          <a:bodyPr anchor="t" rtlCol="false" tIns="0" lIns="0" bIns="0" rIns="0">
            <a:spAutoFit/>
          </a:bodyPr>
          <a:lstStyle/>
          <a:p>
            <a:pPr algn="l">
              <a:lnSpc>
                <a:spcPts val="2800"/>
              </a:lnSpc>
            </a:pPr>
            <a:r>
              <a:rPr lang="en-US" sz="2000">
                <a:solidFill>
                  <a:srgbClr val="2254C5"/>
                </a:solidFill>
                <a:latin typeface="Montserrat Classic"/>
                <a:ea typeface="Montserrat Classic"/>
                <a:cs typeface="Montserrat Classic"/>
                <a:sym typeface="Montserrat Classic"/>
              </a:rPr>
              <a:t>Total Claims</a:t>
            </a:r>
          </a:p>
        </p:txBody>
      </p:sp>
      <p:sp>
        <p:nvSpPr>
          <p:cNvPr name="TextBox 14" id="14"/>
          <p:cNvSpPr txBox="true"/>
          <p:nvPr/>
        </p:nvSpPr>
        <p:spPr>
          <a:xfrm rot="0">
            <a:off x="7139836" y="7835183"/>
            <a:ext cx="3488390" cy="1369060"/>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The non-standardized nature of the process and increasing volumes contribute to high operational costs.</a:t>
            </a:r>
          </a:p>
          <a:p>
            <a:pPr algn="l">
              <a:lnSpc>
                <a:spcPts val="2239"/>
              </a:lnSpc>
              <a:spcBef>
                <a:spcPct val="0"/>
              </a:spcBef>
            </a:pPr>
          </a:p>
        </p:txBody>
      </p:sp>
      <p:sp>
        <p:nvSpPr>
          <p:cNvPr name="TextBox 15" id="15"/>
          <p:cNvSpPr txBox="true"/>
          <p:nvPr/>
        </p:nvSpPr>
        <p:spPr>
          <a:xfrm rot="0">
            <a:off x="7139836" y="7347285"/>
            <a:ext cx="2221528" cy="349250"/>
          </a:xfrm>
          <a:prstGeom prst="rect">
            <a:avLst/>
          </a:prstGeom>
        </p:spPr>
        <p:txBody>
          <a:bodyPr anchor="t" rtlCol="false" tIns="0" lIns="0" bIns="0" rIns="0">
            <a:spAutoFit/>
          </a:bodyPr>
          <a:lstStyle/>
          <a:p>
            <a:pPr algn="l">
              <a:lnSpc>
                <a:spcPts val="2800"/>
              </a:lnSpc>
            </a:pPr>
            <a:r>
              <a:rPr lang="en-US" sz="2000">
                <a:solidFill>
                  <a:srgbClr val="2254C5"/>
                </a:solidFill>
                <a:latin typeface="Montserrat Classic"/>
                <a:ea typeface="Montserrat Classic"/>
                <a:cs typeface="Montserrat Classic"/>
                <a:sym typeface="Montserrat Classic"/>
              </a:rPr>
              <a:t>Operational Cost</a:t>
            </a:r>
          </a:p>
        </p:txBody>
      </p:sp>
      <p:sp>
        <p:nvSpPr>
          <p:cNvPr name="TextBox 16" id="16"/>
          <p:cNvSpPr txBox="true"/>
          <p:nvPr/>
        </p:nvSpPr>
        <p:spPr>
          <a:xfrm rot="0">
            <a:off x="2087984" y="6349775"/>
            <a:ext cx="1567057" cy="523814"/>
          </a:xfrm>
          <a:prstGeom prst="rect">
            <a:avLst/>
          </a:prstGeom>
        </p:spPr>
        <p:txBody>
          <a:bodyPr anchor="t" rtlCol="false" tIns="0" lIns="0" bIns="0" rIns="0">
            <a:spAutoFit/>
          </a:bodyPr>
          <a:lstStyle/>
          <a:p>
            <a:pPr algn="l">
              <a:lnSpc>
                <a:spcPts val="4203"/>
              </a:lnSpc>
            </a:pPr>
            <a:r>
              <a:rPr lang="en-US" sz="3002">
                <a:solidFill>
                  <a:srgbClr val="2254C5"/>
                </a:solidFill>
                <a:latin typeface="Montserrat Classic"/>
                <a:ea typeface="Montserrat Classic"/>
                <a:cs typeface="Montserrat Classic"/>
                <a:sym typeface="Montserrat Classic"/>
              </a:rPr>
              <a:t>≈ $10BN</a:t>
            </a:r>
          </a:p>
        </p:txBody>
      </p:sp>
      <p:sp>
        <p:nvSpPr>
          <p:cNvPr name="TextBox 17" id="17"/>
          <p:cNvSpPr txBox="true"/>
          <p:nvPr/>
        </p:nvSpPr>
        <p:spPr>
          <a:xfrm rot="0">
            <a:off x="7910172" y="6349775"/>
            <a:ext cx="1567057" cy="523814"/>
          </a:xfrm>
          <a:prstGeom prst="rect">
            <a:avLst/>
          </a:prstGeom>
        </p:spPr>
        <p:txBody>
          <a:bodyPr anchor="t" rtlCol="false" tIns="0" lIns="0" bIns="0" rIns="0">
            <a:spAutoFit/>
          </a:bodyPr>
          <a:lstStyle/>
          <a:p>
            <a:pPr algn="l">
              <a:lnSpc>
                <a:spcPts val="4203"/>
              </a:lnSpc>
            </a:pPr>
            <a:r>
              <a:rPr lang="en-US" sz="3002">
                <a:solidFill>
                  <a:srgbClr val="2254C5"/>
                </a:solidFill>
                <a:latin typeface="Montserrat Classic"/>
                <a:ea typeface="Montserrat Classic"/>
                <a:cs typeface="Montserrat Classic"/>
                <a:sym typeface="Montserrat Classic"/>
              </a:rPr>
              <a:t>≈ $9MM</a:t>
            </a:r>
          </a:p>
        </p:txBody>
      </p:sp>
      <p:sp>
        <p:nvSpPr>
          <p:cNvPr name="TextBox 18" id="18"/>
          <p:cNvSpPr txBox="true"/>
          <p:nvPr/>
        </p:nvSpPr>
        <p:spPr>
          <a:xfrm rot="0">
            <a:off x="4811988" y="6364613"/>
            <a:ext cx="1941238" cy="523814"/>
          </a:xfrm>
          <a:prstGeom prst="rect">
            <a:avLst/>
          </a:prstGeom>
        </p:spPr>
        <p:txBody>
          <a:bodyPr anchor="t" rtlCol="false" tIns="0" lIns="0" bIns="0" rIns="0">
            <a:spAutoFit/>
          </a:bodyPr>
          <a:lstStyle/>
          <a:p>
            <a:pPr algn="l">
              <a:lnSpc>
                <a:spcPts val="4203"/>
              </a:lnSpc>
            </a:pPr>
            <a:r>
              <a:rPr lang="en-US" sz="3002">
                <a:solidFill>
                  <a:srgbClr val="2254C5"/>
                </a:solidFill>
                <a:latin typeface="Montserrat Classic"/>
                <a:ea typeface="Montserrat Classic"/>
                <a:cs typeface="Montserrat Classic"/>
                <a:sym typeface="Montserrat Classic"/>
              </a:rPr>
              <a:t>≈ 200,000</a:t>
            </a:r>
          </a:p>
        </p:txBody>
      </p:sp>
      <p:sp>
        <p:nvSpPr>
          <p:cNvPr name="Freeform 19" id="19"/>
          <p:cNvSpPr/>
          <p:nvPr/>
        </p:nvSpPr>
        <p:spPr>
          <a:xfrm flipH="false" flipV="false" rot="0">
            <a:off x="3899421" y="6312126"/>
            <a:ext cx="668187" cy="805045"/>
          </a:xfrm>
          <a:custGeom>
            <a:avLst/>
            <a:gdLst/>
            <a:ahLst/>
            <a:cxnLst/>
            <a:rect r="r" b="b" t="t" l="l"/>
            <a:pathLst>
              <a:path h="805045" w="668187">
                <a:moveTo>
                  <a:pt x="0" y="0"/>
                </a:moveTo>
                <a:lnTo>
                  <a:pt x="668187" y="0"/>
                </a:lnTo>
                <a:lnTo>
                  <a:pt x="668187" y="805044"/>
                </a:lnTo>
                <a:lnTo>
                  <a:pt x="0" y="8050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grpSp>
        <p:nvGrpSpPr>
          <p:cNvPr name="Group 3" id="3"/>
          <p:cNvGrpSpPr/>
          <p:nvPr/>
        </p:nvGrpSpPr>
        <p:grpSpPr>
          <a:xfrm rot="0">
            <a:off x="12183727" y="1344445"/>
            <a:ext cx="3410565" cy="476725"/>
            <a:chOff x="0" y="0"/>
            <a:chExt cx="1406421" cy="196588"/>
          </a:xfrm>
        </p:grpSpPr>
        <p:sp>
          <p:nvSpPr>
            <p:cNvPr name="Freeform 4" id="4"/>
            <p:cNvSpPr/>
            <p:nvPr/>
          </p:nvSpPr>
          <p:spPr>
            <a:xfrm flipH="false" flipV="false" rot="0">
              <a:off x="0" y="0"/>
              <a:ext cx="1406421" cy="196588"/>
            </a:xfrm>
            <a:custGeom>
              <a:avLst/>
              <a:gdLst/>
              <a:ahLst/>
              <a:cxnLst/>
              <a:rect r="r" b="b" t="t" l="l"/>
              <a:pathLst>
                <a:path h="196588" w="1406421">
                  <a:moveTo>
                    <a:pt x="0" y="0"/>
                  </a:moveTo>
                  <a:lnTo>
                    <a:pt x="1406421" y="0"/>
                  </a:lnTo>
                  <a:lnTo>
                    <a:pt x="1406421" y="196588"/>
                  </a:lnTo>
                  <a:lnTo>
                    <a:pt x="0" y="196588"/>
                  </a:lnTo>
                  <a:close/>
                </a:path>
              </a:pathLst>
            </a:custGeom>
            <a:solidFill>
              <a:srgbClr val="2254C5"/>
            </a:solidFill>
          </p:spPr>
        </p:sp>
      </p:grpSp>
      <p:sp>
        <p:nvSpPr>
          <p:cNvPr name="TextBox 5" id="5"/>
          <p:cNvSpPr txBox="true"/>
          <p:nvPr/>
        </p:nvSpPr>
        <p:spPr>
          <a:xfrm rot="0">
            <a:off x="12183727" y="2594484"/>
            <a:ext cx="4530814" cy="1921562"/>
          </a:xfrm>
          <a:prstGeom prst="rect">
            <a:avLst/>
          </a:prstGeom>
        </p:spPr>
        <p:txBody>
          <a:bodyPr anchor="t" rtlCol="false" tIns="0" lIns="0" bIns="0" rIns="0">
            <a:spAutoFit/>
          </a:bodyPr>
          <a:lstStyle/>
          <a:p>
            <a:pPr algn="l">
              <a:lnSpc>
                <a:spcPts val="2237"/>
              </a:lnSpc>
            </a:pPr>
            <a:r>
              <a:rPr lang="en-US" sz="1597">
                <a:solidFill>
                  <a:srgbClr val="2254C5"/>
                </a:solidFill>
                <a:latin typeface="Montserrat"/>
                <a:ea typeface="Montserrat"/>
                <a:cs typeface="Montserrat"/>
                <a:sym typeface="Montserrat"/>
              </a:rPr>
              <a:t>CSDs offer Auto-Settlement services to custodians, but due to market infrastructure and other factors, less than half of these transactions are auto-settled.</a:t>
            </a:r>
          </a:p>
          <a:p>
            <a:pPr algn="l">
              <a:lnSpc>
                <a:spcPts val="2237"/>
              </a:lnSpc>
            </a:pPr>
          </a:p>
          <a:p>
            <a:pPr algn="l">
              <a:lnSpc>
                <a:spcPts val="2237"/>
              </a:lnSpc>
            </a:pPr>
          </a:p>
          <a:p>
            <a:pPr algn="l">
              <a:lnSpc>
                <a:spcPts val="2237"/>
              </a:lnSpc>
            </a:pPr>
          </a:p>
        </p:txBody>
      </p:sp>
      <p:grpSp>
        <p:nvGrpSpPr>
          <p:cNvPr name="Group 6" id="6"/>
          <p:cNvGrpSpPr/>
          <p:nvPr/>
        </p:nvGrpSpPr>
        <p:grpSpPr>
          <a:xfrm rot="0">
            <a:off x="12183727" y="4129274"/>
            <a:ext cx="3410565" cy="480414"/>
            <a:chOff x="0" y="0"/>
            <a:chExt cx="1406421" cy="198109"/>
          </a:xfrm>
        </p:grpSpPr>
        <p:sp>
          <p:nvSpPr>
            <p:cNvPr name="Freeform 7" id="7"/>
            <p:cNvSpPr/>
            <p:nvPr/>
          </p:nvSpPr>
          <p:spPr>
            <a:xfrm flipH="false" flipV="false" rot="0">
              <a:off x="0" y="0"/>
              <a:ext cx="1406421" cy="198109"/>
            </a:xfrm>
            <a:custGeom>
              <a:avLst/>
              <a:gdLst/>
              <a:ahLst/>
              <a:cxnLst/>
              <a:rect r="r" b="b" t="t" l="l"/>
              <a:pathLst>
                <a:path h="198109" w="1406421">
                  <a:moveTo>
                    <a:pt x="0" y="0"/>
                  </a:moveTo>
                  <a:lnTo>
                    <a:pt x="1406421" y="0"/>
                  </a:lnTo>
                  <a:lnTo>
                    <a:pt x="1406421" y="198109"/>
                  </a:lnTo>
                  <a:lnTo>
                    <a:pt x="0" y="198109"/>
                  </a:lnTo>
                  <a:close/>
                </a:path>
              </a:pathLst>
            </a:custGeom>
            <a:solidFill>
              <a:srgbClr val="2254C5"/>
            </a:solidFill>
          </p:spPr>
        </p:sp>
      </p:grpSp>
      <p:grpSp>
        <p:nvGrpSpPr>
          <p:cNvPr name="Group 8" id="8"/>
          <p:cNvGrpSpPr/>
          <p:nvPr/>
        </p:nvGrpSpPr>
        <p:grpSpPr>
          <a:xfrm rot="0">
            <a:off x="12183727" y="6914102"/>
            <a:ext cx="3410565" cy="478474"/>
            <a:chOff x="0" y="0"/>
            <a:chExt cx="1406421" cy="197309"/>
          </a:xfrm>
        </p:grpSpPr>
        <p:sp>
          <p:nvSpPr>
            <p:cNvPr name="Freeform 9" id="9"/>
            <p:cNvSpPr/>
            <p:nvPr/>
          </p:nvSpPr>
          <p:spPr>
            <a:xfrm flipH="false" flipV="false" rot="0">
              <a:off x="0" y="0"/>
              <a:ext cx="1406421" cy="197309"/>
            </a:xfrm>
            <a:custGeom>
              <a:avLst/>
              <a:gdLst/>
              <a:ahLst/>
              <a:cxnLst/>
              <a:rect r="r" b="b" t="t" l="l"/>
              <a:pathLst>
                <a:path h="197309" w="1406421">
                  <a:moveTo>
                    <a:pt x="0" y="0"/>
                  </a:moveTo>
                  <a:lnTo>
                    <a:pt x="1406421" y="0"/>
                  </a:lnTo>
                  <a:lnTo>
                    <a:pt x="1406421" y="197309"/>
                  </a:lnTo>
                  <a:lnTo>
                    <a:pt x="0" y="197309"/>
                  </a:lnTo>
                  <a:close/>
                </a:path>
              </a:pathLst>
            </a:custGeom>
            <a:solidFill>
              <a:srgbClr val="2254C5"/>
            </a:solidFill>
          </p:spPr>
        </p:sp>
      </p:grpSp>
      <p:sp>
        <p:nvSpPr>
          <p:cNvPr name="TextBox 10" id="10"/>
          <p:cNvSpPr txBox="true"/>
          <p:nvPr/>
        </p:nvSpPr>
        <p:spPr>
          <a:xfrm rot="0">
            <a:off x="12183727" y="8164141"/>
            <a:ext cx="5075573" cy="1877644"/>
          </a:xfrm>
          <a:prstGeom prst="rect">
            <a:avLst/>
          </a:prstGeom>
        </p:spPr>
        <p:txBody>
          <a:bodyPr anchor="t" rtlCol="false" tIns="0" lIns="0" bIns="0" rIns="0">
            <a:spAutoFit/>
          </a:bodyPr>
          <a:lstStyle/>
          <a:p>
            <a:pPr algn="l">
              <a:lnSpc>
                <a:spcPts val="2185"/>
              </a:lnSpc>
            </a:pPr>
            <a:r>
              <a:rPr lang="en-US" sz="1560">
                <a:solidFill>
                  <a:srgbClr val="2254C5"/>
                </a:solidFill>
                <a:latin typeface="Montserrat"/>
                <a:ea typeface="Montserrat"/>
                <a:cs typeface="Montserrat"/>
                <a:sym typeface="Montserrat"/>
              </a:rPr>
              <a:t>Existing 3rd party solutions focus on specific sub-sets and markets but are not widely used by the over 200 counterparties Citi Custody routinely interacts with.</a:t>
            </a:r>
          </a:p>
          <a:p>
            <a:pPr algn="l">
              <a:lnSpc>
                <a:spcPts val="2185"/>
              </a:lnSpc>
            </a:pPr>
          </a:p>
          <a:p>
            <a:pPr algn="l">
              <a:lnSpc>
                <a:spcPts val="2185"/>
              </a:lnSpc>
            </a:pPr>
          </a:p>
          <a:p>
            <a:pPr algn="l">
              <a:lnSpc>
                <a:spcPts val="2185"/>
              </a:lnSpc>
            </a:pPr>
          </a:p>
        </p:txBody>
      </p:sp>
      <p:sp>
        <p:nvSpPr>
          <p:cNvPr name="AutoShape 11" id="11"/>
          <p:cNvSpPr/>
          <p:nvPr/>
        </p:nvSpPr>
        <p:spPr>
          <a:xfrm rot="0">
            <a:off x="0" y="9700628"/>
            <a:ext cx="18395101" cy="0"/>
          </a:xfrm>
          <a:prstGeom prst="line">
            <a:avLst/>
          </a:prstGeom>
          <a:ln cap="flat" w="38100">
            <a:solidFill>
              <a:srgbClr val="2254C5"/>
            </a:solidFill>
            <a:prstDash val="solid"/>
            <a:headEnd type="none" len="sm" w="sm"/>
            <a:tailEnd type="none" len="sm" w="sm"/>
          </a:ln>
        </p:spPr>
      </p:sp>
      <p:sp>
        <p:nvSpPr>
          <p:cNvPr name="Freeform 12" id="12"/>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13" id="13"/>
          <p:cNvSpPr/>
          <p:nvPr/>
        </p:nvSpPr>
        <p:spPr>
          <a:xfrm flipH="false" flipV="false" rot="0">
            <a:off x="1028700" y="2919243"/>
            <a:ext cx="10594516" cy="5616370"/>
          </a:xfrm>
          <a:custGeom>
            <a:avLst/>
            <a:gdLst/>
            <a:ahLst/>
            <a:cxnLst/>
            <a:rect r="r" b="b" t="t" l="l"/>
            <a:pathLst>
              <a:path h="5616370" w="10594516">
                <a:moveTo>
                  <a:pt x="0" y="0"/>
                </a:moveTo>
                <a:lnTo>
                  <a:pt x="10594516" y="0"/>
                </a:lnTo>
                <a:lnTo>
                  <a:pt x="10594516" y="5616370"/>
                </a:lnTo>
                <a:lnTo>
                  <a:pt x="0" y="5616370"/>
                </a:lnTo>
                <a:lnTo>
                  <a:pt x="0" y="0"/>
                </a:lnTo>
                <a:close/>
              </a:path>
            </a:pathLst>
          </a:custGeom>
          <a:blipFill>
            <a:blip r:embed="rId3"/>
            <a:stretch>
              <a:fillRect l="0" t="0" r="0" b="0"/>
            </a:stretch>
          </a:blipFill>
        </p:spPr>
      </p:sp>
      <p:sp>
        <p:nvSpPr>
          <p:cNvPr name="TextBox 14" id="14"/>
          <p:cNvSpPr txBox="true"/>
          <p:nvPr/>
        </p:nvSpPr>
        <p:spPr>
          <a:xfrm rot="0">
            <a:off x="1371235" y="1211095"/>
            <a:ext cx="9408877"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As Is Process</a:t>
            </a:r>
          </a:p>
        </p:txBody>
      </p:sp>
      <p:sp>
        <p:nvSpPr>
          <p:cNvPr name="TextBox 15" id="15"/>
          <p:cNvSpPr txBox="true"/>
          <p:nvPr/>
        </p:nvSpPr>
        <p:spPr>
          <a:xfrm rot="0">
            <a:off x="12183727" y="1868796"/>
            <a:ext cx="3778113" cy="514350"/>
          </a:xfrm>
          <a:prstGeom prst="rect">
            <a:avLst/>
          </a:prstGeom>
        </p:spPr>
        <p:txBody>
          <a:bodyPr anchor="t" rtlCol="false" tIns="0" lIns="0" bIns="0" rIns="0">
            <a:spAutoFit/>
          </a:bodyPr>
          <a:lstStyle/>
          <a:p>
            <a:pPr algn="l">
              <a:lnSpc>
                <a:spcPts val="4200"/>
              </a:lnSpc>
            </a:pPr>
            <a:r>
              <a:rPr lang="en-US" sz="3000" b="true">
                <a:solidFill>
                  <a:srgbClr val="2254C5"/>
                </a:solidFill>
                <a:latin typeface="Montserrat Bold"/>
                <a:ea typeface="Montserrat Bold"/>
                <a:cs typeface="Montserrat Bold"/>
                <a:sym typeface="Montserrat Bold"/>
              </a:rPr>
              <a:t>% 40</a:t>
            </a:r>
          </a:p>
        </p:txBody>
      </p:sp>
      <p:sp>
        <p:nvSpPr>
          <p:cNvPr name="TextBox 16" id="16"/>
          <p:cNvSpPr txBox="true"/>
          <p:nvPr/>
        </p:nvSpPr>
        <p:spPr>
          <a:xfrm rot="0">
            <a:off x="12280632" y="1421838"/>
            <a:ext cx="3065363" cy="330201"/>
          </a:xfrm>
          <a:prstGeom prst="rect">
            <a:avLst/>
          </a:prstGeom>
        </p:spPr>
        <p:txBody>
          <a:bodyPr anchor="t" rtlCol="false" tIns="0" lIns="0" bIns="0" rIns="0">
            <a:spAutoFit/>
          </a:bodyPr>
          <a:lstStyle/>
          <a:p>
            <a:pPr algn="l">
              <a:lnSpc>
                <a:spcPts val="2799"/>
              </a:lnSpc>
            </a:pPr>
            <a:r>
              <a:rPr lang="en-US" sz="1999" b="true">
                <a:solidFill>
                  <a:srgbClr val="FFFFFF"/>
                </a:solidFill>
                <a:latin typeface="Montserrat Semi-Bold"/>
                <a:ea typeface="Montserrat Semi-Bold"/>
                <a:cs typeface="Montserrat Semi-Bold"/>
                <a:sym typeface="Montserrat Semi-Bold"/>
              </a:rPr>
              <a:t>Auto-Settle Rate</a:t>
            </a:r>
          </a:p>
        </p:txBody>
      </p:sp>
      <p:sp>
        <p:nvSpPr>
          <p:cNvPr name="TextBox 17" id="17"/>
          <p:cNvSpPr txBox="true"/>
          <p:nvPr/>
        </p:nvSpPr>
        <p:spPr>
          <a:xfrm rot="0">
            <a:off x="12183727" y="5379312"/>
            <a:ext cx="5075573" cy="1921562"/>
          </a:xfrm>
          <a:prstGeom prst="rect">
            <a:avLst/>
          </a:prstGeom>
        </p:spPr>
        <p:txBody>
          <a:bodyPr anchor="t" rtlCol="false" tIns="0" lIns="0" bIns="0" rIns="0">
            <a:spAutoFit/>
          </a:bodyPr>
          <a:lstStyle/>
          <a:p>
            <a:pPr algn="l">
              <a:lnSpc>
                <a:spcPts val="2237"/>
              </a:lnSpc>
            </a:pPr>
            <a:r>
              <a:rPr lang="en-US" sz="1597">
                <a:solidFill>
                  <a:srgbClr val="2254C5"/>
                </a:solidFill>
                <a:latin typeface="Montserrat"/>
                <a:ea typeface="Montserrat"/>
                <a:cs typeface="Montserrat"/>
                <a:sym typeface="Montserrat"/>
              </a:rPr>
              <a:t>Different teams handle cases based on claim type, product, and market. The processes of issuance, claiming, tracking, reconciliation, and payment lead to delays and high overhead costs.</a:t>
            </a:r>
          </a:p>
          <a:p>
            <a:pPr algn="l">
              <a:lnSpc>
                <a:spcPts val="2237"/>
              </a:lnSpc>
            </a:pPr>
          </a:p>
          <a:p>
            <a:pPr algn="l">
              <a:lnSpc>
                <a:spcPts val="2237"/>
              </a:lnSpc>
            </a:pPr>
          </a:p>
          <a:p>
            <a:pPr algn="l">
              <a:lnSpc>
                <a:spcPts val="2237"/>
              </a:lnSpc>
            </a:pPr>
          </a:p>
        </p:txBody>
      </p:sp>
      <p:sp>
        <p:nvSpPr>
          <p:cNvPr name="TextBox 18" id="18"/>
          <p:cNvSpPr txBox="true"/>
          <p:nvPr/>
        </p:nvSpPr>
        <p:spPr>
          <a:xfrm rot="0">
            <a:off x="12183727" y="4653624"/>
            <a:ext cx="3778113" cy="514350"/>
          </a:xfrm>
          <a:prstGeom prst="rect">
            <a:avLst/>
          </a:prstGeom>
        </p:spPr>
        <p:txBody>
          <a:bodyPr anchor="t" rtlCol="false" tIns="0" lIns="0" bIns="0" rIns="0">
            <a:spAutoFit/>
          </a:bodyPr>
          <a:lstStyle/>
          <a:p>
            <a:pPr algn="l">
              <a:lnSpc>
                <a:spcPts val="4200"/>
              </a:lnSpc>
            </a:pPr>
            <a:r>
              <a:rPr lang="en-US" sz="3000" b="true">
                <a:solidFill>
                  <a:srgbClr val="2254C5"/>
                </a:solidFill>
                <a:latin typeface="Montserrat Bold"/>
                <a:ea typeface="Montserrat Bold"/>
                <a:cs typeface="Montserrat Bold"/>
                <a:sym typeface="Montserrat Bold"/>
              </a:rPr>
              <a:t>84</a:t>
            </a:r>
          </a:p>
        </p:txBody>
      </p:sp>
      <p:sp>
        <p:nvSpPr>
          <p:cNvPr name="TextBox 19" id="19"/>
          <p:cNvSpPr txBox="true"/>
          <p:nvPr/>
        </p:nvSpPr>
        <p:spPr>
          <a:xfrm rot="0">
            <a:off x="12280632" y="4209124"/>
            <a:ext cx="3169802" cy="330201"/>
          </a:xfrm>
          <a:prstGeom prst="rect">
            <a:avLst/>
          </a:prstGeom>
        </p:spPr>
        <p:txBody>
          <a:bodyPr anchor="t" rtlCol="false" tIns="0" lIns="0" bIns="0" rIns="0">
            <a:spAutoFit/>
          </a:bodyPr>
          <a:lstStyle/>
          <a:p>
            <a:pPr algn="l">
              <a:lnSpc>
                <a:spcPts val="2799"/>
              </a:lnSpc>
            </a:pPr>
            <a:r>
              <a:rPr lang="en-US" sz="1999" b="true">
                <a:solidFill>
                  <a:srgbClr val="FFFFFF"/>
                </a:solidFill>
                <a:latin typeface="Montserrat Semi-Bold"/>
                <a:ea typeface="Montserrat Semi-Bold"/>
                <a:cs typeface="Montserrat Semi-Bold"/>
                <a:sym typeface="Montserrat Semi-Bold"/>
              </a:rPr>
              <a:t>FTE Count</a:t>
            </a:r>
          </a:p>
        </p:txBody>
      </p:sp>
      <p:sp>
        <p:nvSpPr>
          <p:cNvPr name="TextBox 20" id="20"/>
          <p:cNvSpPr txBox="true"/>
          <p:nvPr/>
        </p:nvSpPr>
        <p:spPr>
          <a:xfrm rot="0">
            <a:off x="12183727" y="7438452"/>
            <a:ext cx="3778113" cy="514350"/>
          </a:xfrm>
          <a:prstGeom prst="rect">
            <a:avLst/>
          </a:prstGeom>
        </p:spPr>
        <p:txBody>
          <a:bodyPr anchor="t" rtlCol="false" tIns="0" lIns="0" bIns="0" rIns="0">
            <a:spAutoFit/>
          </a:bodyPr>
          <a:lstStyle/>
          <a:p>
            <a:pPr algn="l">
              <a:lnSpc>
                <a:spcPts val="4200"/>
              </a:lnSpc>
            </a:pPr>
            <a:r>
              <a:rPr lang="en-US" sz="3000" b="true">
                <a:solidFill>
                  <a:srgbClr val="2254C5"/>
                </a:solidFill>
                <a:latin typeface="Montserrat Bold"/>
                <a:ea typeface="Montserrat Bold"/>
                <a:cs typeface="Montserrat Bold"/>
                <a:sym typeface="Montserrat Bold"/>
              </a:rPr>
              <a:t>200+</a:t>
            </a:r>
          </a:p>
        </p:txBody>
      </p:sp>
      <p:sp>
        <p:nvSpPr>
          <p:cNvPr name="TextBox 21" id="21"/>
          <p:cNvSpPr txBox="true"/>
          <p:nvPr/>
        </p:nvSpPr>
        <p:spPr>
          <a:xfrm rot="0">
            <a:off x="12280632" y="6991495"/>
            <a:ext cx="3169802" cy="330201"/>
          </a:xfrm>
          <a:prstGeom prst="rect">
            <a:avLst/>
          </a:prstGeom>
        </p:spPr>
        <p:txBody>
          <a:bodyPr anchor="t" rtlCol="false" tIns="0" lIns="0" bIns="0" rIns="0">
            <a:spAutoFit/>
          </a:bodyPr>
          <a:lstStyle/>
          <a:p>
            <a:pPr algn="l">
              <a:lnSpc>
                <a:spcPts val="2799"/>
              </a:lnSpc>
            </a:pPr>
            <a:r>
              <a:rPr lang="en-US" sz="1999" b="true">
                <a:solidFill>
                  <a:srgbClr val="FFFFFF"/>
                </a:solidFill>
                <a:latin typeface="Montserrat Semi-Bold"/>
                <a:ea typeface="Montserrat Semi-Bold"/>
                <a:cs typeface="Montserrat Semi-Bold"/>
                <a:sym typeface="Montserrat Semi-Bold"/>
              </a:rPr>
              <a:t>Counterparties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sp>
        <p:nvSpPr>
          <p:cNvPr name="AutoShape 3" id="3"/>
          <p:cNvSpPr/>
          <p:nvPr/>
        </p:nvSpPr>
        <p:spPr>
          <a:xfrm rot="0">
            <a:off x="0" y="9700628"/>
            <a:ext cx="18395101" cy="0"/>
          </a:xfrm>
          <a:prstGeom prst="line">
            <a:avLst/>
          </a:prstGeom>
          <a:ln cap="flat" w="38100">
            <a:solidFill>
              <a:srgbClr val="2254C5"/>
            </a:solidFill>
            <a:prstDash val="solid"/>
            <a:headEnd type="none" len="sm" w="sm"/>
            <a:tailEnd type="none" len="sm" w="sm"/>
          </a:ln>
        </p:spPr>
      </p:sp>
      <p:grpSp>
        <p:nvGrpSpPr>
          <p:cNvPr name="Group 4" id="4"/>
          <p:cNvGrpSpPr/>
          <p:nvPr/>
        </p:nvGrpSpPr>
        <p:grpSpPr>
          <a:xfrm rot="0">
            <a:off x="9415463" y="3496014"/>
            <a:ext cx="3395641" cy="3396018"/>
            <a:chOff x="0" y="0"/>
            <a:chExt cx="1913890" cy="1914102"/>
          </a:xfrm>
        </p:grpSpPr>
        <p:sp>
          <p:nvSpPr>
            <p:cNvPr name="Freeform 5" id="5"/>
            <p:cNvSpPr/>
            <p:nvPr/>
          </p:nvSpPr>
          <p:spPr>
            <a:xfrm flipH="false" flipV="false" rot="0">
              <a:off x="0" y="0"/>
              <a:ext cx="1913890" cy="1914102"/>
            </a:xfrm>
            <a:custGeom>
              <a:avLst/>
              <a:gdLst/>
              <a:ahLst/>
              <a:cxnLst/>
              <a:rect r="r" b="b" t="t" l="l"/>
              <a:pathLst>
                <a:path h="1914102" w="1913890">
                  <a:moveTo>
                    <a:pt x="0" y="0"/>
                  </a:moveTo>
                  <a:lnTo>
                    <a:pt x="1913890" y="0"/>
                  </a:lnTo>
                  <a:lnTo>
                    <a:pt x="1913890" y="1914102"/>
                  </a:lnTo>
                  <a:lnTo>
                    <a:pt x="0" y="1914102"/>
                  </a:lnTo>
                  <a:close/>
                </a:path>
              </a:pathLst>
            </a:custGeom>
            <a:solidFill>
              <a:srgbClr val="2254C5"/>
            </a:solidFill>
          </p:spPr>
        </p:sp>
      </p:grpSp>
      <p:grpSp>
        <p:nvGrpSpPr>
          <p:cNvPr name="Group 6" id="6"/>
          <p:cNvGrpSpPr/>
          <p:nvPr/>
        </p:nvGrpSpPr>
        <p:grpSpPr>
          <a:xfrm rot="0">
            <a:off x="13349723" y="5194399"/>
            <a:ext cx="3395641" cy="3395641"/>
            <a:chOff x="0" y="0"/>
            <a:chExt cx="1913890" cy="1913890"/>
          </a:xfrm>
        </p:grpSpPr>
        <p:sp>
          <p:nvSpPr>
            <p:cNvPr name="Freeform 7" id="7"/>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2254C5"/>
            </a:solidFill>
          </p:spPr>
        </p:sp>
      </p:grpSp>
      <p:sp>
        <p:nvSpPr>
          <p:cNvPr name="Freeform 8" id="8"/>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grpSp>
        <p:nvGrpSpPr>
          <p:cNvPr name="Group 9" id="9"/>
          <p:cNvGrpSpPr/>
          <p:nvPr/>
        </p:nvGrpSpPr>
        <p:grpSpPr>
          <a:xfrm rot="0">
            <a:off x="1542636" y="3543575"/>
            <a:ext cx="3395641" cy="3396018"/>
            <a:chOff x="0" y="0"/>
            <a:chExt cx="1913890" cy="1914102"/>
          </a:xfrm>
        </p:grpSpPr>
        <p:sp>
          <p:nvSpPr>
            <p:cNvPr name="Freeform 10" id="10"/>
            <p:cNvSpPr/>
            <p:nvPr/>
          </p:nvSpPr>
          <p:spPr>
            <a:xfrm flipH="false" flipV="false" rot="0">
              <a:off x="0" y="0"/>
              <a:ext cx="1913890" cy="1914102"/>
            </a:xfrm>
            <a:custGeom>
              <a:avLst/>
              <a:gdLst/>
              <a:ahLst/>
              <a:cxnLst/>
              <a:rect r="r" b="b" t="t" l="l"/>
              <a:pathLst>
                <a:path h="1914102" w="1913890">
                  <a:moveTo>
                    <a:pt x="0" y="0"/>
                  </a:moveTo>
                  <a:lnTo>
                    <a:pt x="1913890" y="0"/>
                  </a:lnTo>
                  <a:lnTo>
                    <a:pt x="1913890" y="1914102"/>
                  </a:lnTo>
                  <a:lnTo>
                    <a:pt x="0" y="1914102"/>
                  </a:lnTo>
                  <a:close/>
                </a:path>
              </a:pathLst>
            </a:custGeom>
            <a:solidFill>
              <a:srgbClr val="2254C5"/>
            </a:solidFill>
          </p:spPr>
        </p:sp>
      </p:grpSp>
      <p:grpSp>
        <p:nvGrpSpPr>
          <p:cNvPr name="Group 11" id="11"/>
          <p:cNvGrpSpPr/>
          <p:nvPr/>
        </p:nvGrpSpPr>
        <p:grpSpPr>
          <a:xfrm rot="0">
            <a:off x="5476896" y="5241961"/>
            <a:ext cx="3395641" cy="3395641"/>
            <a:chOff x="0" y="0"/>
            <a:chExt cx="1913890" cy="1913890"/>
          </a:xfrm>
        </p:grpSpPr>
        <p:sp>
          <p:nvSpPr>
            <p:cNvPr name="Freeform 12" id="12"/>
            <p:cNvSpPr/>
            <p:nvPr/>
          </p:nvSpPr>
          <p:spPr>
            <a:xfrm flipH="false" flipV="false" rot="0">
              <a:off x="0" y="0"/>
              <a:ext cx="1913890" cy="1913890"/>
            </a:xfrm>
            <a:custGeom>
              <a:avLst/>
              <a:gdLst/>
              <a:ahLst/>
              <a:cxnLst/>
              <a:rect r="r" b="b" t="t" l="l"/>
              <a:pathLst>
                <a:path h="1913890" w="1913890">
                  <a:moveTo>
                    <a:pt x="0" y="0"/>
                  </a:moveTo>
                  <a:lnTo>
                    <a:pt x="1913890" y="0"/>
                  </a:lnTo>
                  <a:lnTo>
                    <a:pt x="1913890" y="1913890"/>
                  </a:lnTo>
                  <a:lnTo>
                    <a:pt x="0" y="1913890"/>
                  </a:lnTo>
                  <a:close/>
                </a:path>
              </a:pathLst>
            </a:custGeom>
            <a:solidFill>
              <a:srgbClr val="2254C5"/>
            </a:solidFill>
          </p:spPr>
        </p:sp>
      </p:grpSp>
      <p:sp>
        <p:nvSpPr>
          <p:cNvPr name="Freeform 13" id="13"/>
          <p:cNvSpPr/>
          <p:nvPr/>
        </p:nvSpPr>
        <p:spPr>
          <a:xfrm flipH="false" flipV="false" rot="0">
            <a:off x="13546728" y="3446432"/>
            <a:ext cx="3017009" cy="1697068"/>
          </a:xfrm>
          <a:custGeom>
            <a:avLst/>
            <a:gdLst/>
            <a:ahLst/>
            <a:cxnLst/>
            <a:rect r="r" b="b" t="t" l="l"/>
            <a:pathLst>
              <a:path h="1697068" w="3017009">
                <a:moveTo>
                  <a:pt x="0" y="0"/>
                </a:moveTo>
                <a:lnTo>
                  <a:pt x="3017009" y="0"/>
                </a:lnTo>
                <a:lnTo>
                  <a:pt x="3017009" y="1697068"/>
                </a:lnTo>
                <a:lnTo>
                  <a:pt x="0" y="1697068"/>
                </a:lnTo>
                <a:lnTo>
                  <a:pt x="0" y="0"/>
                </a:lnTo>
                <a:close/>
              </a:path>
            </a:pathLst>
          </a:custGeom>
          <a:blipFill>
            <a:blip r:embed="rId3"/>
            <a:stretch>
              <a:fillRect l="0" t="0" r="0" b="0"/>
            </a:stretch>
          </a:blipFill>
        </p:spPr>
      </p:sp>
      <p:sp>
        <p:nvSpPr>
          <p:cNvPr name="Freeform 14" id="14"/>
          <p:cNvSpPr/>
          <p:nvPr/>
        </p:nvSpPr>
        <p:spPr>
          <a:xfrm flipH="false" flipV="false" rot="0">
            <a:off x="9634307" y="6892220"/>
            <a:ext cx="3018348" cy="1697821"/>
          </a:xfrm>
          <a:custGeom>
            <a:avLst/>
            <a:gdLst/>
            <a:ahLst/>
            <a:cxnLst/>
            <a:rect r="r" b="b" t="t" l="l"/>
            <a:pathLst>
              <a:path h="1697821" w="3018348">
                <a:moveTo>
                  <a:pt x="0" y="0"/>
                </a:moveTo>
                <a:lnTo>
                  <a:pt x="3018348" y="0"/>
                </a:lnTo>
                <a:lnTo>
                  <a:pt x="3018348" y="1697821"/>
                </a:lnTo>
                <a:lnTo>
                  <a:pt x="0" y="1697821"/>
                </a:lnTo>
                <a:lnTo>
                  <a:pt x="0" y="0"/>
                </a:lnTo>
                <a:close/>
              </a:path>
            </a:pathLst>
          </a:custGeom>
          <a:blipFill>
            <a:blip r:embed="rId4"/>
            <a:stretch>
              <a:fillRect l="0" t="0" r="0" b="0"/>
            </a:stretch>
          </a:blipFill>
        </p:spPr>
      </p:sp>
      <p:sp>
        <p:nvSpPr>
          <p:cNvPr name="Freeform 15" id="15"/>
          <p:cNvSpPr/>
          <p:nvPr/>
        </p:nvSpPr>
        <p:spPr>
          <a:xfrm flipH="false" flipV="false" rot="0">
            <a:off x="2354242" y="6939781"/>
            <a:ext cx="1763969" cy="1697821"/>
          </a:xfrm>
          <a:custGeom>
            <a:avLst/>
            <a:gdLst/>
            <a:ahLst/>
            <a:cxnLst/>
            <a:rect r="r" b="b" t="t" l="l"/>
            <a:pathLst>
              <a:path h="1697821" w="1763969">
                <a:moveTo>
                  <a:pt x="0" y="0"/>
                </a:moveTo>
                <a:lnTo>
                  <a:pt x="1763969" y="0"/>
                </a:lnTo>
                <a:lnTo>
                  <a:pt x="1763969" y="1697821"/>
                </a:lnTo>
                <a:lnTo>
                  <a:pt x="0" y="1697821"/>
                </a:lnTo>
                <a:lnTo>
                  <a:pt x="0" y="0"/>
                </a:lnTo>
                <a:close/>
              </a:path>
            </a:pathLst>
          </a:custGeom>
          <a:blipFill>
            <a:blip r:embed="rId5"/>
            <a:stretch>
              <a:fillRect l="0" t="0" r="0" b="0"/>
            </a:stretch>
          </a:blipFill>
        </p:spPr>
      </p:sp>
      <p:sp>
        <p:nvSpPr>
          <p:cNvPr name="Freeform 16" id="16"/>
          <p:cNvSpPr/>
          <p:nvPr/>
        </p:nvSpPr>
        <p:spPr>
          <a:xfrm flipH="false" flipV="false" rot="0">
            <a:off x="5036054" y="3543575"/>
            <a:ext cx="4379408" cy="1698385"/>
          </a:xfrm>
          <a:custGeom>
            <a:avLst/>
            <a:gdLst/>
            <a:ahLst/>
            <a:cxnLst/>
            <a:rect r="r" b="b" t="t" l="l"/>
            <a:pathLst>
              <a:path h="1698385" w="4379408">
                <a:moveTo>
                  <a:pt x="0" y="0"/>
                </a:moveTo>
                <a:lnTo>
                  <a:pt x="4379409" y="0"/>
                </a:lnTo>
                <a:lnTo>
                  <a:pt x="4379409" y="1698386"/>
                </a:lnTo>
                <a:lnTo>
                  <a:pt x="0" y="1698386"/>
                </a:lnTo>
                <a:lnTo>
                  <a:pt x="0" y="0"/>
                </a:lnTo>
                <a:close/>
              </a:path>
            </a:pathLst>
          </a:custGeom>
          <a:blipFill>
            <a:blip r:embed="rId6"/>
            <a:stretch>
              <a:fillRect l="0" t="0" r="0" b="0"/>
            </a:stretch>
          </a:blipFill>
        </p:spPr>
      </p:sp>
      <p:sp>
        <p:nvSpPr>
          <p:cNvPr name="TextBox 17" id="17"/>
          <p:cNvSpPr txBox="true"/>
          <p:nvPr/>
        </p:nvSpPr>
        <p:spPr>
          <a:xfrm rot="0">
            <a:off x="1371235" y="1890734"/>
            <a:ext cx="8179374" cy="919480"/>
          </a:xfrm>
          <a:prstGeom prst="rect">
            <a:avLst/>
          </a:prstGeom>
        </p:spPr>
        <p:txBody>
          <a:bodyPr anchor="t" rtlCol="false" tIns="0" lIns="0" bIns="0" rIns="0">
            <a:spAutoFit/>
          </a:bodyPr>
          <a:lstStyle/>
          <a:p>
            <a:pPr algn="l">
              <a:lnSpc>
                <a:spcPts val="6860"/>
              </a:lnSpc>
            </a:pPr>
            <a:r>
              <a:rPr lang="en-US" sz="7000" b="true">
                <a:solidFill>
                  <a:srgbClr val="2254C5"/>
                </a:solidFill>
                <a:latin typeface="Montserrat Bold"/>
                <a:ea typeface="Montserrat Bold"/>
                <a:cs typeface="Montserrat Bold"/>
                <a:sym typeface="Montserrat Bold"/>
              </a:rPr>
              <a:t>Market Insight</a:t>
            </a:r>
          </a:p>
        </p:txBody>
      </p:sp>
      <p:sp>
        <p:nvSpPr>
          <p:cNvPr name="TextBox 18" id="18"/>
          <p:cNvSpPr txBox="true"/>
          <p:nvPr/>
        </p:nvSpPr>
        <p:spPr>
          <a:xfrm rot="0">
            <a:off x="9550609" y="4690414"/>
            <a:ext cx="3185744" cy="1461750"/>
          </a:xfrm>
          <a:prstGeom prst="rect">
            <a:avLst/>
          </a:prstGeom>
        </p:spPr>
        <p:txBody>
          <a:bodyPr anchor="t" rtlCol="false" tIns="0" lIns="0" bIns="0" rIns="0">
            <a:spAutoFit/>
          </a:bodyPr>
          <a:lstStyle/>
          <a:p>
            <a:pPr algn="ctr">
              <a:lnSpc>
                <a:spcPts val="2381"/>
              </a:lnSpc>
            </a:pPr>
            <a:r>
              <a:rPr lang="en-US" sz="1700">
                <a:solidFill>
                  <a:srgbClr val="FFFFFF"/>
                </a:solidFill>
                <a:latin typeface="Montserrat"/>
                <a:ea typeface="Montserrat"/>
                <a:cs typeface="Montserrat"/>
                <a:sym typeface="Montserrat"/>
              </a:rPr>
              <a:t>NAB simply can’t believe that two organizations the size of Citi and JP Morgan cannot resolve this. </a:t>
            </a:r>
          </a:p>
          <a:p>
            <a:pPr algn="ctr">
              <a:lnSpc>
                <a:spcPts val="2381"/>
              </a:lnSpc>
            </a:pPr>
          </a:p>
        </p:txBody>
      </p:sp>
      <p:sp>
        <p:nvSpPr>
          <p:cNvPr name="TextBox 19" id="19"/>
          <p:cNvSpPr txBox="true"/>
          <p:nvPr/>
        </p:nvSpPr>
        <p:spPr>
          <a:xfrm rot="0">
            <a:off x="13563579" y="6193214"/>
            <a:ext cx="2983308" cy="1461770"/>
          </a:xfrm>
          <a:prstGeom prst="rect">
            <a:avLst/>
          </a:prstGeom>
        </p:spPr>
        <p:txBody>
          <a:bodyPr anchor="t" rtlCol="false" tIns="0" lIns="0" bIns="0" rIns="0">
            <a:spAutoFit/>
          </a:bodyPr>
          <a:lstStyle/>
          <a:p>
            <a:pPr algn="ctr">
              <a:lnSpc>
                <a:spcPts val="2379"/>
              </a:lnSpc>
            </a:pPr>
            <a:r>
              <a:rPr lang="en-US" sz="1699">
                <a:solidFill>
                  <a:srgbClr val="FFFFFF"/>
                </a:solidFill>
                <a:latin typeface="Montserrat"/>
                <a:ea typeface="Montserrat"/>
                <a:cs typeface="Montserrat"/>
                <a:sym typeface="Montserrat"/>
              </a:rPr>
              <a:t>We estimate the annual cost of managing coupon and dividend claims alone exceeds US$ 150 million. </a:t>
            </a:r>
          </a:p>
          <a:p>
            <a:pPr algn="ctr">
              <a:lnSpc>
                <a:spcPts val="2379"/>
              </a:lnSpc>
            </a:pPr>
          </a:p>
        </p:txBody>
      </p:sp>
      <p:sp>
        <p:nvSpPr>
          <p:cNvPr name="TextBox 20" id="20"/>
          <p:cNvSpPr txBox="true"/>
          <p:nvPr/>
        </p:nvSpPr>
        <p:spPr>
          <a:xfrm rot="0">
            <a:off x="1643452" y="4542777"/>
            <a:ext cx="3185744" cy="1757025"/>
          </a:xfrm>
          <a:prstGeom prst="rect">
            <a:avLst/>
          </a:prstGeom>
        </p:spPr>
        <p:txBody>
          <a:bodyPr anchor="t" rtlCol="false" tIns="0" lIns="0" bIns="0" rIns="0">
            <a:spAutoFit/>
          </a:bodyPr>
          <a:lstStyle/>
          <a:p>
            <a:pPr algn="ctr">
              <a:lnSpc>
                <a:spcPts val="2381"/>
              </a:lnSpc>
            </a:pPr>
            <a:r>
              <a:rPr lang="en-US" sz="1700">
                <a:solidFill>
                  <a:srgbClr val="FFFFFF"/>
                </a:solidFill>
                <a:latin typeface="Montserrat"/>
                <a:ea typeface="Montserrat"/>
                <a:cs typeface="Montserrat"/>
                <a:sym typeface="Montserrat"/>
              </a:rPr>
              <a:t>It seems to take weeks, months for resolution on items we raise ... pretty vanilla claims take 30+ days to resolve. </a:t>
            </a:r>
          </a:p>
          <a:p>
            <a:pPr algn="ctr">
              <a:lnSpc>
                <a:spcPts val="2381"/>
              </a:lnSpc>
            </a:pPr>
          </a:p>
        </p:txBody>
      </p:sp>
      <p:sp>
        <p:nvSpPr>
          <p:cNvPr name="TextBox 21" id="21"/>
          <p:cNvSpPr txBox="true"/>
          <p:nvPr/>
        </p:nvSpPr>
        <p:spPr>
          <a:xfrm rot="0">
            <a:off x="5683063" y="6193214"/>
            <a:ext cx="2983308" cy="1461770"/>
          </a:xfrm>
          <a:prstGeom prst="rect">
            <a:avLst/>
          </a:prstGeom>
        </p:spPr>
        <p:txBody>
          <a:bodyPr anchor="t" rtlCol="false" tIns="0" lIns="0" bIns="0" rIns="0">
            <a:spAutoFit/>
          </a:bodyPr>
          <a:lstStyle/>
          <a:p>
            <a:pPr algn="ctr">
              <a:lnSpc>
                <a:spcPts val="2379"/>
              </a:lnSpc>
            </a:pPr>
            <a:r>
              <a:rPr lang="en-US" sz="1699">
                <a:solidFill>
                  <a:srgbClr val="FFFFFF"/>
                </a:solidFill>
                <a:latin typeface="Montserrat"/>
                <a:ea typeface="Montserrat"/>
                <a:cs typeface="Montserrat"/>
                <a:sym typeface="Montserrat"/>
              </a:rPr>
              <a:t>The lack of standardization or one global solution needs to be raised</a:t>
            </a:r>
          </a:p>
          <a:p>
            <a:pPr algn="ctr">
              <a:lnSpc>
                <a:spcPts val="2379"/>
              </a:lnSpc>
            </a:pPr>
            <a:r>
              <a:rPr lang="en-US" sz="1699">
                <a:solidFill>
                  <a:srgbClr val="FFFFFF"/>
                </a:solidFill>
                <a:latin typeface="Montserrat"/>
                <a:ea typeface="Montserrat"/>
                <a:cs typeface="Montserrat"/>
                <a:sym typeface="Montserrat"/>
              </a:rPr>
              <a:t> as a priority. </a:t>
            </a:r>
          </a:p>
          <a:p>
            <a:pPr algn="ctr">
              <a:lnSpc>
                <a:spcPts val="237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61348"/>
            <a:ext cx="6437939" cy="0"/>
          </a:xfrm>
          <a:prstGeom prst="line">
            <a:avLst/>
          </a:prstGeom>
          <a:ln cap="flat" w="28575">
            <a:solidFill>
              <a:srgbClr val="2254C5"/>
            </a:solidFill>
            <a:prstDash val="solid"/>
            <a:headEnd type="none" len="sm" w="sm"/>
            <a:tailEnd type="none" len="sm" w="sm"/>
          </a:ln>
        </p:spPr>
      </p:sp>
      <p:sp>
        <p:nvSpPr>
          <p:cNvPr name="AutoShape 3" id="3"/>
          <p:cNvSpPr/>
          <p:nvPr/>
        </p:nvSpPr>
        <p:spPr>
          <a:xfrm rot="0">
            <a:off x="0" y="9728445"/>
            <a:ext cx="18395101" cy="0"/>
          </a:xfrm>
          <a:prstGeom prst="line">
            <a:avLst/>
          </a:prstGeom>
          <a:ln cap="flat" w="38100">
            <a:solidFill>
              <a:srgbClr val="2254C5"/>
            </a:solidFill>
            <a:prstDash val="solid"/>
            <a:headEnd type="none" len="sm" w="sm"/>
            <a:tailEnd type="none" len="sm" w="sm"/>
          </a:ln>
        </p:spPr>
      </p:sp>
      <p:sp>
        <p:nvSpPr>
          <p:cNvPr name="Freeform 4" id="4"/>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5" id="5"/>
          <p:cNvSpPr/>
          <p:nvPr/>
        </p:nvSpPr>
        <p:spPr>
          <a:xfrm flipH="false" flipV="false" rot="0">
            <a:off x="8590827" y="3860280"/>
            <a:ext cx="9226834" cy="4969665"/>
          </a:xfrm>
          <a:custGeom>
            <a:avLst/>
            <a:gdLst/>
            <a:ahLst/>
            <a:cxnLst/>
            <a:rect r="r" b="b" t="t" l="l"/>
            <a:pathLst>
              <a:path h="4969665" w="9226834">
                <a:moveTo>
                  <a:pt x="0" y="0"/>
                </a:moveTo>
                <a:lnTo>
                  <a:pt x="9226834" y="0"/>
                </a:lnTo>
                <a:lnTo>
                  <a:pt x="9226834" y="4969665"/>
                </a:lnTo>
                <a:lnTo>
                  <a:pt x="0" y="4969665"/>
                </a:lnTo>
                <a:lnTo>
                  <a:pt x="0" y="0"/>
                </a:lnTo>
                <a:close/>
              </a:path>
            </a:pathLst>
          </a:custGeom>
          <a:blipFill>
            <a:blip r:embed="rId3"/>
            <a:stretch>
              <a:fillRect l="0" t="0" r="0" b="0"/>
            </a:stretch>
          </a:blipFill>
        </p:spPr>
      </p:sp>
      <p:sp>
        <p:nvSpPr>
          <p:cNvPr name="TextBox 6" id="6"/>
          <p:cNvSpPr txBox="true"/>
          <p:nvPr/>
        </p:nvSpPr>
        <p:spPr>
          <a:xfrm rot="0">
            <a:off x="1371235" y="1564383"/>
            <a:ext cx="12008469"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Introducing proClaim</a:t>
            </a:r>
          </a:p>
        </p:txBody>
      </p:sp>
      <p:sp>
        <p:nvSpPr>
          <p:cNvPr name="TextBox 7" id="7"/>
          <p:cNvSpPr txBox="true"/>
          <p:nvPr/>
        </p:nvSpPr>
        <p:spPr>
          <a:xfrm rot="0">
            <a:off x="1371235" y="5949788"/>
            <a:ext cx="6476642" cy="1166495"/>
          </a:xfrm>
          <a:prstGeom prst="rect">
            <a:avLst/>
          </a:prstGeom>
        </p:spPr>
        <p:txBody>
          <a:bodyPr anchor="t" rtlCol="false" tIns="0" lIns="0" bIns="0" rIns="0">
            <a:spAutoFit/>
          </a:bodyPr>
          <a:lstStyle/>
          <a:p>
            <a:pPr algn="l">
              <a:lnSpc>
                <a:spcPts val="2379"/>
              </a:lnSpc>
              <a:spcBef>
                <a:spcPct val="0"/>
              </a:spcBef>
            </a:pPr>
            <a:r>
              <a:rPr lang="en-US" sz="1699">
                <a:solidFill>
                  <a:srgbClr val="2254C5"/>
                </a:solidFill>
                <a:latin typeface="Montserrat"/>
                <a:ea typeface="Montserrat"/>
                <a:cs typeface="Montserrat"/>
                <a:sym typeface="Montserrat"/>
              </a:rPr>
              <a:t>proClaim uses smart contracts on a permissioned network to match and settle uploaded claim records. Once validated, transactions are settled using an in-house stablecoin, providing full auditability on the blockchain.</a:t>
            </a:r>
          </a:p>
        </p:txBody>
      </p:sp>
      <p:sp>
        <p:nvSpPr>
          <p:cNvPr name="TextBox 8" id="8"/>
          <p:cNvSpPr txBox="true"/>
          <p:nvPr/>
        </p:nvSpPr>
        <p:spPr>
          <a:xfrm rot="0">
            <a:off x="1371235" y="7736418"/>
            <a:ext cx="6476642" cy="1166495"/>
          </a:xfrm>
          <a:prstGeom prst="rect">
            <a:avLst/>
          </a:prstGeom>
        </p:spPr>
        <p:txBody>
          <a:bodyPr anchor="t" rtlCol="false" tIns="0" lIns="0" bIns="0" rIns="0">
            <a:spAutoFit/>
          </a:bodyPr>
          <a:lstStyle/>
          <a:p>
            <a:pPr algn="l">
              <a:lnSpc>
                <a:spcPts val="2379"/>
              </a:lnSpc>
            </a:pPr>
            <a:r>
              <a:rPr lang="en-US" sz="1699">
                <a:solidFill>
                  <a:srgbClr val="2254C5"/>
                </a:solidFill>
                <a:latin typeface="Montserrat"/>
                <a:ea typeface="Montserrat"/>
                <a:cs typeface="Montserrat"/>
                <a:sym typeface="Montserrat"/>
              </a:rPr>
              <a:t>The whole cycle of post-settlement claims comes down to minutes, completely reengineering and standardizing the claims process across the entire ecosystem. </a:t>
            </a:r>
          </a:p>
          <a:p>
            <a:pPr algn="l">
              <a:lnSpc>
                <a:spcPts val="2379"/>
              </a:lnSpc>
              <a:spcBef>
                <a:spcPct val="0"/>
              </a:spcBef>
            </a:pPr>
          </a:p>
        </p:txBody>
      </p:sp>
      <p:sp>
        <p:nvSpPr>
          <p:cNvPr name="TextBox 9" id="9"/>
          <p:cNvSpPr txBox="true"/>
          <p:nvPr/>
        </p:nvSpPr>
        <p:spPr>
          <a:xfrm rot="0">
            <a:off x="1371235" y="4163158"/>
            <a:ext cx="6476642" cy="1166495"/>
          </a:xfrm>
          <a:prstGeom prst="rect">
            <a:avLst/>
          </a:prstGeom>
        </p:spPr>
        <p:txBody>
          <a:bodyPr anchor="t" rtlCol="false" tIns="0" lIns="0" bIns="0" rIns="0">
            <a:spAutoFit/>
          </a:bodyPr>
          <a:lstStyle/>
          <a:p>
            <a:pPr algn="l">
              <a:lnSpc>
                <a:spcPts val="2379"/>
              </a:lnSpc>
            </a:pPr>
            <a:r>
              <a:rPr lang="en-US" sz="1699">
                <a:solidFill>
                  <a:srgbClr val="2254C5"/>
                </a:solidFill>
                <a:latin typeface="Montserrat"/>
                <a:ea typeface="Montserrat"/>
                <a:cs typeface="Montserrat"/>
                <a:sym typeface="Montserrat"/>
              </a:rPr>
              <a:t>proClaim: a blockchain based platform, powered by a decentralized network and smart contracts, with the potential to secure an almost 100% STP claim se</a:t>
            </a:r>
          </a:p>
          <a:p>
            <a:pPr algn="l">
              <a:lnSpc>
                <a:spcPts val="237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61348"/>
            <a:ext cx="6437939" cy="0"/>
          </a:xfrm>
          <a:prstGeom prst="line">
            <a:avLst/>
          </a:prstGeom>
          <a:ln cap="flat" w="28575">
            <a:solidFill>
              <a:srgbClr val="2254C5"/>
            </a:solidFill>
            <a:prstDash val="solid"/>
            <a:headEnd type="none" len="sm" w="sm"/>
            <a:tailEnd type="none" len="sm" w="sm"/>
          </a:ln>
        </p:spPr>
      </p:sp>
      <p:sp>
        <p:nvSpPr>
          <p:cNvPr name="AutoShape 3" id="3"/>
          <p:cNvSpPr/>
          <p:nvPr/>
        </p:nvSpPr>
        <p:spPr>
          <a:xfrm rot="0">
            <a:off x="0" y="9728445"/>
            <a:ext cx="18395101" cy="0"/>
          </a:xfrm>
          <a:prstGeom prst="line">
            <a:avLst/>
          </a:prstGeom>
          <a:ln cap="flat" w="38100">
            <a:solidFill>
              <a:srgbClr val="2254C5"/>
            </a:solidFill>
            <a:prstDash val="solid"/>
            <a:headEnd type="none" len="sm" w="sm"/>
            <a:tailEnd type="none" len="sm" w="sm"/>
          </a:ln>
        </p:spPr>
      </p:sp>
      <p:sp>
        <p:nvSpPr>
          <p:cNvPr name="Freeform 4" id="4"/>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5" id="5"/>
          <p:cNvSpPr/>
          <p:nvPr/>
        </p:nvSpPr>
        <p:spPr>
          <a:xfrm flipH="false" flipV="false" rot="0">
            <a:off x="3114671" y="1304230"/>
            <a:ext cx="12058657" cy="8443264"/>
          </a:xfrm>
          <a:custGeom>
            <a:avLst/>
            <a:gdLst/>
            <a:ahLst/>
            <a:cxnLst/>
            <a:rect r="r" b="b" t="t" l="l"/>
            <a:pathLst>
              <a:path h="8443264" w="12058657">
                <a:moveTo>
                  <a:pt x="0" y="0"/>
                </a:moveTo>
                <a:lnTo>
                  <a:pt x="12058658" y="0"/>
                </a:lnTo>
                <a:lnTo>
                  <a:pt x="12058658" y="8443265"/>
                </a:lnTo>
                <a:lnTo>
                  <a:pt x="0" y="8443265"/>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65117" y="1583433"/>
            <a:ext cx="11996798" cy="1023218"/>
          </a:xfrm>
          <a:prstGeom prst="rect">
            <a:avLst/>
          </a:prstGeom>
        </p:spPr>
        <p:txBody>
          <a:bodyPr anchor="t" rtlCol="false" tIns="0" lIns="0" bIns="0" rIns="0">
            <a:spAutoFit/>
          </a:bodyPr>
          <a:lstStyle/>
          <a:p>
            <a:pPr algn="l">
              <a:lnSpc>
                <a:spcPts val="8378"/>
              </a:lnSpc>
            </a:pPr>
            <a:r>
              <a:rPr lang="en-US" sz="5984" b="true">
                <a:solidFill>
                  <a:srgbClr val="2254C5"/>
                </a:solidFill>
                <a:latin typeface="Montserrat Bold"/>
                <a:ea typeface="Montserrat Bold"/>
                <a:cs typeface="Montserrat Bold"/>
                <a:sym typeface="Montserrat Bold"/>
              </a:rPr>
              <a:t>proClaim Benefits</a:t>
            </a:r>
          </a:p>
        </p:txBody>
      </p:sp>
      <p:sp>
        <p:nvSpPr>
          <p:cNvPr name="AutoShape 3" id="3"/>
          <p:cNvSpPr/>
          <p:nvPr/>
        </p:nvSpPr>
        <p:spPr>
          <a:xfrm rot="0">
            <a:off x="11850061" y="661348"/>
            <a:ext cx="6437939" cy="0"/>
          </a:xfrm>
          <a:prstGeom prst="line">
            <a:avLst/>
          </a:prstGeom>
          <a:ln cap="flat" w="28575">
            <a:solidFill>
              <a:srgbClr val="2254C5"/>
            </a:solidFill>
            <a:prstDash val="solid"/>
            <a:headEnd type="none" len="sm" w="sm"/>
            <a:tailEnd type="none" len="sm" w="sm"/>
          </a:ln>
        </p:spPr>
      </p:sp>
      <p:sp>
        <p:nvSpPr>
          <p:cNvPr name="AutoShape 4" id="4"/>
          <p:cNvSpPr/>
          <p:nvPr/>
        </p:nvSpPr>
        <p:spPr>
          <a:xfrm rot="0">
            <a:off x="0" y="9728445"/>
            <a:ext cx="18395101" cy="0"/>
          </a:xfrm>
          <a:prstGeom prst="line">
            <a:avLst/>
          </a:prstGeom>
          <a:ln cap="flat" w="38100">
            <a:solidFill>
              <a:srgbClr val="2254C5"/>
            </a:solidFill>
            <a:prstDash val="solid"/>
            <a:headEnd type="none" len="sm" w="sm"/>
            <a:tailEnd type="none" len="sm" w="sm"/>
          </a:ln>
        </p:spPr>
      </p:sp>
      <p:grpSp>
        <p:nvGrpSpPr>
          <p:cNvPr name="Group 5" id="5"/>
          <p:cNvGrpSpPr/>
          <p:nvPr/>
        </p:nvGrpSpPr>
        <p:grpSpPr>
          <a:xfrm rot="0">
            <a:off x="1371235" y="3410606"/>
            <a:ext cx="2397889" cy="590175"/>
            <a:chOff x="0" y="0"/>
            <a:chExt cx="2146143" cy="528215"/>
          </a:xfrm>
        </p:grpSpPr>
        <p:sp>
          <p:nvSpPr>
            <p:cNvPr name="Freeform 6" id="6"/>
            <p:cNvSpPr/>
            <p:nvPr/>
          </p:nvSpPr>
          <p:spPr>
            <a:xfrm flipH="false" flipV="false" rot="0">
              <a:off x="0" y="0"/>
              <a:ext cx="2146143" cy="528215"/>
            </a:xfrm>
            <a:custGeom>
              <a:avLst/>
              <a:gdLst/>
              <a:ahLst/>
              <a:cxnLst/>
              <a:rect r="r" b="b" t="t" l="l"/>
              <a:pathLst>
                <a:path h="528215" w="2146143">
                  <a:moveTo>
                    <a:pt x="0" y="0"/>
                  </a:moveTo>
                  <a:lnTo>
                    <a:pt x="2146143" y="0"/>
                  </a:lnTo>
                  <a:lnTo>
                    <a:pt x="2146143" y="528215"/>
                  </a:lnTo>
                  <a:lnTo>
                    <a:pt x="0" y="528215"/>
                  </a:lnTo>
                  <a:close/>
                </a:path>
              </a:pathLst>
            </a:custGeom>
            <a:solidFill>
              <a:srgbClr val="2254C5"/>
            </a:solidFill>
          </p:spPr>
        </p:sp>
      </p:grpSp>
      <p:sp>
        <p:nvSpPr>
          <p:cNvPr name="TextBox 7" id="7"/>
          <p:cNvSpPr txBox="true"/>
          <p:nvPr/>
        </p:nvSpPr>
        <p:spPr>
          <a:xfrm rot="0">
            <a:off x="1442616" y="3516781"/>
            <a:ext cx="1809949" cy="339725"/>
          </a:xfrm>
          <a:prstGeom prst="rect">
            <a:avLst/>
          </a:prstGeom>
        </p:spPr>
        <p:txBody>
          <a:bodyPr anchor="t" rtlCol="false" tIns="0" lIns="0" bIns="0" rIns="0">
            <a:spAutoFit/>
          </a:bodyPr>
          <a:lstStyle/>
          <a:p>
            <a:pPr algn="ctr">
              <a:lnSpc>
                <a:spcPts val="2800"/>
              </a:lnSpc>
            </a:pPr>
            <a:r>
              <a:rPr lang="en-US" sz="2000">
                <a:solidFill>
                  <a:srgbClr val="FFFFFF"/>
                </a:solidFill>
                <a:latin typeface="Montserrat"/>
                <a:ea typeface="Montserrat"/>
                <a:cs typeface="Montserrat"/>
                <a:sym typeface="Montserrat"/>
              </a:rPr>
              <a:t>Vendor Fees</a:t>
            </a:r>
          </a:p>
        </p:txBody>
      </p:sp>
      <p:sp>
        <p:nvSpPr>
          <p:cNvPr name="TextBox 8" id="8"/>
          <p:cNvSpPr txBox="true"/>
          <p:nvPr/>
        </p:nvSpPr>
        <p:spPr>
          <a:xfrm rot="0">
            <a:off x="4042708" y="3384553"/>
            <a:ext cx="4251397" cy="578578"/>
          </a:xfrm>
          <a:prstGeom prst="rect">
            <a:avLst/>
          </a:prstGeom>
        </p:spPr>
        <p:txBody>
          <a:bodyPr anchor="t" rtlCol="false" tIns="0" lIns="0" bIns="0" rIns="0">
            <a:spAutoFit/>
          </a:bodyPr>
          <a:lstStyle/>
          <a:p>
            <a:pPr algn="l">
              <a:lnSpc>
                <a:spcPts val="4718"/>
              </a:lnSpc>
            </a:pPr>
            <a:r>
              <a:rPr lang="en-US" sz="3370" b="true">
                <a:solidFill>
                  <a:srgbClr val="2254C5"/>
                </a:solidFill>
                <a:latin typeface="Montserrat Bold"/>
                <a:ea typeface="Montserrat Bold"/>
                <a:cs typeface="Montserrat Bold"/>
                <a:sym typeface="Montserrat Bold"/>
              </a:rPr>
              <a:t>$ 1.5MM</a:t>
            </a:r>
          </a:p>
        </p:txBody>
      </p:sp>
      <p:grpSp>
        <p:nvGrpSpPr>
          <p:cNvPr name="Group 9" id="9"/>
          <p:cNvGrpSpPr/>
          <p:nvPr/>
        </p:nvGrpSpPr>
        <p:grpSpPr>
          <a:xfrm rot="0">
            <a:off x="10131829" y="3451228"/>
            <a:ext cx="2401789" cy="590175"/>
            <a:chOff x="0" y="0"/>
            <a:chExt cx="2149634" cy="528215"/>
          </a:xfrm>
        </p:grpSpPr>
        <p:sp>
          <p:nvSpPr>
            <p:cNvPr name="Freeform 10" id="10"/>
            <p:cNvSpPr/>
            <p:nvPr/>
          </p:nvSpPr>
          <p:spPr>
            <a:xfrm flipH="false" flipV="false" rot="0">
              <a:off x="0" y="0"/>
              <a:ext cx="2149634" cy="528215"/>
            </a:xfrm>
            <a:custGeom>
              <a:avLst/>
              <a:gdLst/>
              <a:ahLst/>
              <a:cxnLst/>
              <a:rect r="r" b="b" t="t" l="l"/>
              <a:pathLst>
                <a:path h="528215" w="2149634">
                  <a:moveTo>
                    <a:pt x="0" y="0"/>
                  </a:moveTo>
                  <a:lnTo>
                    <a:pt x="2149634" y="0"/>
                  </a:lnTo>
                  <a:lnTo>
                    <a:pt x="2149634" y="528215"/>
                  </a:lnTo>
                  <a:lnTo>
                    <a:pt x="0" y="528215"/>
                  </a:lnTo>
                  <a:close/>
                </a:path>
              </a:pathLst>
            </a:custGeom>
            <a:solidFill>
              <a:srgbClr val="2254C5"/>
            </a:solidFill>
          </p:spPr>
        </p:sp>
      </p:grpSp>
      <p:sp>
        <p:nvSpPr>
          <p:cNvPr name="TextBox 11" id="11"/>
          <p:cNvSpPr txBox="true"/>
          <p:nvPr/>
        </p:nvSpPr>
        <p:spPr>
          <a:xfrm rot="0">
            <a:off x="10254770" y="3555917"/>
            <a:ext cx="1308419" cy="339725"/>
          </a:xfrm>
          <a:prstGeom prst="rect">
            <a:avLst/>
          </a:prstGeom>
        </p:spPr>
        <p:txBody>
          <a:bodyPr anchor="t" rtlCol="false" tIns="0" lIns="0" bIns="0" rIns="0">
            <a:spAutoFit/>
          </a:bodyPr>
          <a:lstStyle/>
          <a:p>
            <a:pPr algn="ctr">
              <a:lnSpc>
                <a:spcPts val="2800"/>
              </a:lnSpc>
            </a:pPr>
            <a:r>
              <a:rPr lang="en-US" sz="2000">
                <a:solidFill>
                  <a:srgbClr val="FFFFFF"/>
                </a:solidFill>
                <a:latin typeface="Montserrat"/>
                <a:ea typeface="Montserrat"/>
                <a:cs typeface="Montserrat"/>
                <a:sym typeface="Montserrat"/>
              </a:rPr>
              <a:t>FTE Save</a:t>
            </a:r>
          </a:p>
        </p:txBody>
      </p:sp>
      <p:sp>
        <p:nvSpPr>
          <p:cNvPr name="TextBox 12" id="12"/>
          <p:cNvSpPr txBox="true"/>
          <p:nvPr/>
        </p:nvSpPr>
        <p:spPr>
          <a:xfrm rot="0">
            <a:off x="12803229" y="3422203"/>
            <a:ext cx="4456071" cy="578578"/>
          </a:xfrm>
          <a:prstGeom prst="rect">
            <a:avLst/>
          </a:prstGeom>
        </p:spPr>
        <p:txBody>
          <a:bodyPr anchor="t" rtlCol="false" tIns="0" lIns="0" bIns="0" rIns="0">
            <a:spAutoFit/>
          </a:bodyPr>
          <a:lstStyle/>
          <a:p>
            <a:pPr algn="l">
              <a:lnSpc>
                <a:spcPts val="4718"/>
              </a:lnSpc>
            </a:pPr>
            <a:r>
              <a:rPr lang="en-US" sz="3370" b="true">
                <a:solidFill>
                  <a:srgbClr val="2254C5"/>
                </a:solidFill>
                <a:latin typeface="Montserrat Bold"/>
                <a:ea typeface="Montserrat Bold"/>
                <a:cs typeface="Montserrat Bold"/>
                <a:sym typeface="Montserrat Bold"/>
              </a:rPr>
              <a:t>$ 2.1MM</a:t>
            </a:r>
          </a:p>
        </p:txBody>
      </p:sp>
      <p:grpSp>
        <p:nvGrpSpPr>
          <p:cNvPr name="Group 13" id="13"/>
          <p:cNvGrpSpPr/>
          <p:nvPr/>
        </p:nvGrpSpPr>
        <p:grpSpPr>
          <a:xfrm rot="0">
            <a:off x="1371235" y="6242200"/>
            <a:ext cx="2397889" cy="590175"/>
            <a:chOff x="0" y="0"/>
            <a:chExt cx="2146143" cy="528215"/>
          </a:xfrm>
        </p:grpSpPr>
        <p:sp>
          <p:nvSpPr>
            <p:cNvPr name="Freeform 14" id="14"/>
            <p:cNvSpPr/>
            <p:nvPr/>
          </p:nvSpPr>
          <p:spPr>
            <a:xfrm flipH="false" flipV="false" rot="0">
              <a:off x="0" y="0"/>
              <a:ext cx="2146143" cy="528215"/>
            </a:xfrm>
            <a:custGeom>
              <a:avLst/>
              <a:gdLst/>
              <a:ahLst/>
              <a:cxnLst/>
              <a:rect r="r" b="b" t="t" l="l"/>
              <a:pathLst>
                <a:path h="528215" w="2146143">
                  <a:moveTo>
                    <a:pt x="0" y="0"/>
                  </a:moveTo>
                  <a:lnTo>
                    <a:pt x="2146143" y="0"/>
                  </a:lnTo>
                  <a:lnTo>
                    <a:pt x="2146143" y="528215"/>
                  </a:lnTo>
                  <a:lnTo>
                    <a:pt x="0" y="528215"/>
                  </a:lnTo>
                  <a:close/>
                </a:path>
              </a:pathLst>
            </a:custGeom>
            <a:solidFill>
              <a:srgbClr val="2254C5"/>
            </a:solidFill>
          </p:spPr>
        </p:sp>
      </p:grpSp>
      <p:sp>
        <p:nvSpPr>
          <p:cNvPr name="TextBox 15" id="15"/>
          <p:cNvSpPr txBox="true"/>
          <p:nvPr/>
        </p:nvSpPr>
        <p:spPr>
          <a:xfrm rot="0">
            <a:off x="1442616" y="6346889"/>
            <a:ext cx="1706577" cy="339725"/>
          </a:xfrm>
          <a:prstGeom prst="rect">
            <a:avLst/>
          </a:prstGeom>
        </p:spPr>
        <p:txBody>
          <a:bodyPr anchor="t" rtlCol="false" tIns="0" lIns="0" bIns="0" rIns="0">
            <a:spAutoFit/>
          </a:bodyPr>
          <a:lstStyle/>
          <a:p>
            <a:pPr algn="ctr">
              <a:lnSpc>
                <a:spcPts val="2800"/>
              </a:lnSpc>
            </a:pPr>
            <a:r>
              <a:rPr lang="en-US" sz="2000">
                <a:solidFill>
                  <a:srgbClr val="FFFFFF"/>
                </a:solidFill>
                <a:latin typeface="Montserrat"/>
                <a:ea typeface="Montserrat"/>
                <a:cs typeface="Montserrat"/>
                <a:sym typeface="Montserrat"/>
              </a:rPr>
              <a:t>Sunk Cost</a:t>
            </a:r>
          </a:p>
        </p:txBody>
      </p:sp>
      <p:sp>
        <p:nvSpPr>
          <p:cNvPr name="TextBox 16" id="16"/>
          <p:cNvSpPr txBox="true"/>
          <p:nvPr/>
        </p:nvSpPr>
        <p:spPr>
          <a:xfrm rot="0">
            <a:off x="4042708" y="6217209"/>
            <a:ext cx="4456071" cy="578578"/>
          </a:xfrm>
          <a:prstGeom prst="rect">
            <a:avLst/>
          </a:prstGeom>
        </p:spPr>
        <p:txBody>
          <a:bodyPr anchor="t" rtlCol="false" tIns="0" lIns="0" bIns="0" rIns="0">
            <a:spAutoFit/>
          </a:bodyPr>
          <a:lstStyle/>
          <a:p>
            <a:pPr algn="l">
              <a:lnSpc>
                <a:spcPts val="4718"/>
              </a:lnSpc>
            </a:pPr>
            <a:r>
              <a:rPr lang="en-US" sz="3370" b="true">
                <a:solidFill>
                  <a:srgbClr val="2254C5"/>
                </a:solidFill>
                <a:latin typeface="Montserrat Bold"/>
                <a:ea typeface="Montserrat Bold"/>
                <a:cs typeface="Montserrat Bold"/>
                <a:sym typeface="Montserrat Bold"/>
              </a:rPr>
              <a:t>$ 1.5MM</a:t>
            </a:r>
          </a:p>
        </p:txBody>
      </p:sp>
      <p:grpSp>
        <p:nvGrpSpPr>
          <p:cNvPr name="Group 17" id="17"/>
          <p:cNvGrpSpPr/>
          <p:nvPr/>
        </p:nvGrpSpPr>
        <p:grpSpPr>
          <a:xfrm rot="0">
            <a:off x="10131829" y="6366615"/>
            <a:ext cx="2401789" cy="590175"/>
            <a:chOff x="0" y="0"/>
            <a:chExt cx="2149634" cy="528215"/>
          </a:xfrm>
        </p:grpSpPr>
        <p:sp>
          <p:nvSpPr>
            <p:cNvPr name="Freeform 18" id="18"/>
            <p:cNvSpPr/>
            <p:nvPr/>
          </p:nvSpPr>
          <p:spPr>
            <a:xfrm flipH="false" flipV="false" rot="0">
              <a:off x="0" y="0"/>
              <a:ext cx="2149634" cy="528215"/>
            </a:xfrm>
            <a:custGeom>
              <a:avLst/>
              <a:gdLst/>
              <a:ahLst/>
              <a:cxnLst/>
              <a:rect r="r" b="b" t="t" l="l"/>
              <a:pathLst>
                <a:path h="528215" w="2149634">
                  <a:moveTo>
                    <a:pt x="0" y="0"/>
                  </a:moveTo>
                  <a:lnTo>
                    <a:pt x="2149634" y="0"/>
                  </a:lnTo>
                  <a:lnTo>
                    <a:pt x="2149634" y="528215"/>
                  </a:lnTo>
                  <a:lnTo>
                    <a:pt x="0" y="528215"/>
                  </a:lnTo>
                  <a:close/>
                </a:path>
              </a:pathLst>
            </a:custGeom>
            <a:solidFill>
              <a:srgbClr val="2254C5"/>
            </a:solidFill>
          </p:spPr>
        </p:sp>
      </p:grpSp>
      <p:sp>
        <p:nvSpPr>
          <p:cNvPr name="TextBox 19" id="19"/>
          <p:cNvSpPr txBox="true"/>
          <p:nvPr/>
        </p:nvSpPr>
        <p:spPr>
          <a:xfrm rot="0">
            <a:off x="10180009" y="6472790"/>
            <a:ext cx="2305430" cy="339725"/>
          </a:xfrm>
          <a:prstGeom prst="rect">
            <a:avLst/>
          </a:prstGeom>
        </p:spPr>
        <p:txBody>
          <a:bodyPr anchor="t" rtlCol="false" tIns="0" lIns="0" bIns="0" rIns="0">
            <a:spAutoFit/>
          </a:bodyPr>
          <a:lstStyle/>
          <a:p>
            <a:pPr algn="ctr">
              <a:lnSpc>
                <a:spcPts val="2800"/>
              </a:lnSpc>
            </a:pPr>
            <a:r>
              <a:rPr lang="en-US" sz="2000">
                <a:solidFill>
                  <a:srgbClr val="FFFFFF"/>
                </a:solidFill>
                <a:latin typeface="Montserrat"/>
                <a:ea typeface="Montserrat"/>
                <a:cs typeface="Montserrat"/>
                <a:sym typeface="Montserrat"/>
              </a:rPr>
              <a:t>Transaction Fees</a:t>
            </a:r>
          </a:p>
        </p:txBody>
      </p:sp>
      <p:sp>
        <p:nvSpPr>
          <p:cNvPr name="TextBox 20" id="20"/>
          <p:cNvSpPr txBox="true"/>
          <p:nvPr/>
        </p:nvSpPr>
        <p:spPr>
          <a:xfrm rot="0">
            <a:off x="12803229" y="6378212"/>
            <a:ext cx="3531374" cy="578578"/>
          </a:xfrm>
          <a:prstGeom prst="rect">
            <a:avLst/>
          </a:prstGeom>
        </p:spPr>
        <p:txBody>
          <a:bodyPr anchor="t" rtlCol="false" tIns="0" lIns="0" bIns="0" rIns="0">
            <a:spAutoFit/>
          </a:bodyPr>
          <a:lstStyle/>
          <a:p>
            <a:pPr algn="l">
              <a:lnSpc>
                <a:spcPts val="4718"/>
              </a:lnSpc>
            </a:pPr>
            <a:r>
              <a:rPr lang="en-US" sz="3370" b="true">
                <a:solidFill>
                  <a:srgbClr val="2254C5"/>
                </a:solidFill>
                <a:latin typeface="Montserrat Bold"/>
                <a:ea typeface="Montserrat Bold"/>
                <a:cs typeface="Montserrat Bold"/>
                <a:sym typeface="Montserrat Bold"/>
              </a:rPr>
              <a:t>$ 0.5MM</a:t>
            </a:r>
          </a:p>
        </p:txBody>
      </p:sp>
      <p:sp>
        <p:nvSpPr>
          <p:cNvPr name="Freeform 21" id="21"/>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TextBox 22" id="22"/>
          <p:cNvSpPr txBox="true"/>
          <p:nvPr/>
        </p:nvSpPr>
        <p:spPr>
          <a:xfrm rot="0">
            <a:off x="1371235" y="4362322"/>
            <a:ext cx="5988389" cy="1092835"/>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Currently in talks with different vendors, Citi has been exploring solutions. By choosing proClaim, Citi would avoid costs incurred by market vendors </a:t>
            </a:r>
          </a:p>
          <a:p>
            <a:pPr algn="l">
              <a:lnSpc>
                <a:spcPts val="2239"/>
              </a:lnSpc>
            </a:pPr>
          </a:p>
        </p:txBody>
      </p:sp>
      <p:sp>
        <p:nvSpPr>
          <p:cNvPr name="TextBox 23" id="23"/>
          <p:cNvSpPr txBox="true"/>
          <p:nvPr/>
        </p:nvSpPr>
        <p:spPr>
          <a:xfrm rot="0">
            <a:off x="10131829" y="4445053"/>
            <a:ext cx="6296811" cy="816610"/>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proClaims’s disruptive approach to claims automation will enable up to a 60% FTE reduction:.</a:t>
            </a:r>
          </a:p>
          <a:p>
            <a:pPr algn="l">
              <a:lnSpc>
                <a:spcPts val="2239"/>
              </a:lnSpc>
              <a:spcBef>
                <a:spcPct val="0"/>
              </a:spcBef>
            </a:pPr>
          </a:p>
        </p:txBody>
      </p:sp>
      <p:sp>
        <p:nvSpPr>
          <p:cNvPr name="TextBox 24" id="24"/>
          <p:cNvSpPr txBox="true"/>
          <p:nvPr/>
        </p:nvSpPr>
        <p:spPr>
          <a:xfrm rot="0">
            <a:off x="1442616" y="7384825"/>
            <a:ext cx="6263435" cy="1369060"/>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At any point in time Citi is carrying up to $180M in breaks in accounts receivable. With a mere 0.79% annual yield rate of a 5 year US Treasury Bond, Citi is incurring an opportunity cost, which proClaim will eliminate.</a:t>
            </a:r>
          </a:p>
          <a:p>
            <a:pPr algn="l">
              <a:lnSpc>
                <a:spcPts val="2239"/>
              </a:lnSpc>
              <a:spcBef>
                <a:spcPct val="0"/>
              </a:spcBef>
            </a:pPr>
          </a:p>
        </p:txBody>
      </p:sp>
      <p:sp>
        <p:nvSpPr>
          <p:cNvPr name="TextBox 25" id="25"/>
          <p:cNvSpPr txBox="true"/>
          <p:nvPr/>
        </p:nvSpPr>
        <p:spPr>
          <a:xfrm rot="0">
            <a:off x="10180009" y="7509240"/>
            <a:ext cx="6296811" cy="816610"/>
          </a:xfrm>
          <a:prstGeom prst="rect">
            <a:avLst/>
          </a:prstGeom>
        </p:spPr>
        <p:txBody>
          <a:bodyPr anchor="t" rtlCol="false" tIns="0" lIns="0" bIns="0" rIns="0">
            <a:spAutoFit/>
          </a:bodyPr>
          <a:lstStyle/>
          <a:p>
            <a:pPr algn="l">
              <a:lnSpc>
                <a:spcPts val="2239"/>
              </a:lnSpc>
            </a:pPr>
            <a:r>
              <a:rPr lang="en-US" sz="1599">
                <a:solidFill>
                  <a:srgbClr val="2254C5"/>
                </a:solidFill>
                <a:latin typeface="Montserrat"/>
                <a:ea typeface="Montserrat"/>
                <a:cs typeface="Montserrat"/>
                <a:sym typeface="Montserrat"/>
              </a:rPr>
              <a:t>Tokenized cash on the blockchain eradicates costs associated with transaction fees.</a:t>
            </a:r>
          </a:p>
          <a:p>
            <a:pPr algn="l">
              <a:lnSpc>
                <a:spcPts val="223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61348"/>
            <a:ext cx="6437939" cy="0"/>
          </a:xfrm>
          <a:prstGeom prst="line">
            <a:avLst/>
          </a:prstGeom>
          <a:ln cap="flat" w="28575">
            <a:solidFill>
              <a:srgbClr val="2254C5"/>
            </a:solidFill>
            <a:prstDash val="solid"/>
            <a:headEnd type="none" len="sm" w="sm"/>
            <a:tailEnd type="none" len="sm" w="sm"/>
          </a:ln>
        </p:spPr>
      </p:sp>
      <p:sp>
        <p:nvSpPr>
          <p:cNvPr name="AutoShape 3" id="3"/>
          <p:cNvSpPr/>
          <p:nvPr/>
        </p:nvSpPr>
        <p:spPr>
          <a:xfrm rot="0">
            <a:off x="0" y="9728445"/>
            <a:ext cx="18395101" cy="0"/>
          </a:xfrm>
          <a:prstGeom prst="line">
            <a:avLst/>
          </a:prstGeom>
          <a:ln cap="flat" w="38100">
            <a:solidFill>
              <a:srgbClr val="2254C5"/>
            </a:solidFill>
            <a:prstDash val="solid"/>
            <a:headEnd type="none" len="sm" w="sm"/>
            <a:tailEnd type="none" len="sm" w="sm"/>
          </a:ln>
        </p:spPr>
      </p:sp>
      <p:sp>
        <p:nvSpPr>
          <p:cNvPr name="Freeform 4" id="4"/>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5" id="5"/>
          <p:cNvSpPr/>
          <p:nvPr/>
        </p:nvSpPr>
        <p:spPr>
          <a:xfrm flipH="false" flipV="false" rot="5400000">
            <a:off x="8550531" y="4814772"/>
            <a:ext cx="8232254" cy="1633192"/>
          </a:xfrm>
          <a:custGeom>
            <a:avLst/>
            <a:gdLst/>
            <a:ahLst/>
            <a:cxnLst/>
            <a:rect r="r" b="b" t="t" l="l"/>
            <a:pathLst>
              <a:path h="1633192" w="8232254">
                <a:moveTo>
                  <a:pt x="0" y="0"/>
                </a:moveTo>
                <a:lnTo>
                  <a:pt x="8232253" y="0"/>
                </a:lnTo>
                <a:lnTo>
                  <a:pt x="8232253" y="1633192"/>
                </a:lnTo>
                <a:lnTo>
                  <a:pt x="0" y="1633192"/>
                </a:lnTo>
                <a:lnTo>
                  <a:pt x="0" y="0"/>
                </a:lnTo>
                <a:close/>
              </a:path>
            </a:pathLst>
          </a:custGeom>
          <a:blipFill>
            <a:blip r:embed="rId3"/>
            <a:stretch>
              <a:fillRect l="0" t="0" r="0" b="0"/>
            </a:stretch>
          </a:blipFill>
        </p:spPr>
      </p:sp>
      <p:sp>
        <p:nvSpPr>
          <p:cNvPr name="Freeform 6" id="6"/>
          <p:cNvSpPr/>
          <p:nvPr/>
        </p:nvSpPr>
        <p:spPr>
          <a:xfrm flipH="false" flipV="false" rot="0">
            <a:off x="11650012" y="1478893"/>
            <a:ext cx="2033291" cy="1534210"/>
          </a:xfrm>
          <a:custGeom>
            <a:avLst/>
            <a:gdLst/>
            <a:ahLst/>
            <a:cxnLst/>
            <a:rect r="r" b="b" t="t" l="l"/>
            <a:pathLst>
              <a:path h="1534210" w="2033291">
                <a:moveTo>
                  <a:pt x="0" y="0"/>
                </a:moveTo>
                <a:lnTo>
                  <a:pt x="2033291" y="0"/>
                </a:lnTo>
                <a:lnTo>
                  <a:pt x="2033291" y="1534210"/>
                </a:lnTo>
                <a:lnTo>
                  <a:pt x="0" y="1534210"/>
                </a:lnTo>
                <a:lnTo>
                  <a:pt x="0" y="0"/>
                </a:lnTo>
                <a:close/>
              </a:path>
            </a:pathLst>
          </a:custGeom>
          <a:blipFill>
            <a:blip r:embed="rId4">
              <a:alphaModFix amt="65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1650012" y="3225772"/>
            <a:ext cx="2033291" cy="1534210"/>
          </a:xfrm>
          <a:custGeom>
            <a:avLst/>
            <a:gdLst/>
            <a:ahLst/>
            <a:cxnLst/>
            <a:rect r="r" b="b" t="t" l="l"/>
            <a:pathLst>
              <a:path h="1534210" w="2033291">
                <a:moveTo>
                  <a:pt x="0" y="0"/>
                </a:moveTo>
                <a:lnTo>
                  <a:pt x="2033291" y="0"/>
                </a:lnTo>
                <a:lnTo>
                  <a:pt x="2033291" y="1534210"/>
                </a:lnTo>
                <a:lnTo>
                  <a:pt x="0" y="1534210"/>
                </a:lnTo>
                <a:lnTo>
                  <a:pt x="0" y="0"/>
                </a:lnTo>
                <a:close/>
              </a:path>
            </a:pathLst>
          </a:custGeom>
          <a:blipFill>
            <a:blip r:embed="rId4">
              <a:alphaModFix amt="65000"/>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3683303" y="4864263"/>
            <a:ext cx="1296865" cy="1534210"/>
          </a:xfrm>
          <a:custGeom>
            <a:avLst/>
            <a:gdLst/>
            <a:ahLst/>
            <a:cxnLst/>
            <a:rect r="r" b="b" t="t" l="l"/>
            <a:pathLst>
              <a:path h="1534210" w="1296865">
                <a:moveTo>
                  <a:pt x="0" y="0"/>
                </a:moveTo>
                <a:lnTo>
                  <a:pt x="1296865" y="0"/>
                </a:lnTo>
                <a:lnTo>
                  <a:pt x="1296865" y="1534210"/>
                </a:lnTo>
                <a:lnTo>
                  <a:pt x="0" y="1534210"/>
                </a:lnTo>
                <a:lnTo>
                  <a:pt x="0" y="0"/>
                </a:lnTo>
                <a:close/>
              </a:path>
            </a:pathLst>
          </a:custGeom>
          <a:blipFill>
            <a:blip r:embed="rId6"/>
            <a:stretch>
              <a:fillRect l="-2767" t="0" r="-2767" b="0"/>
            </a:stretch>
          </a:blipFill>
        </p:spPr>
      </p:sp>
      <p:sp>
        <p:nvSpPr>
          <p:cNvPr name="TextBox 9" id="9"/>
          <p:cNvSpPr txBox="true"/>
          <p:nvPr/>
        </p:nvSpPr>
        <p:spPr>
          <a:xfrm rot="0">
            <a:off x="1371235" y="1336018"/>
            <a:ext cx="9830946" cy="1262194"/>
          </a:xfrm>
          <a:prstGeom prst="rect">
            <a:avLst/>
          </a:prstGeom>
        </p:spPr>
        <p:txBody>
          <a:bodyPr anchor="t" rtlCol="false" tIns="0" lIns="0" bIns="0" rIns="0">
            <a:spAutoFit/>
          </a:bodyPr>
          <a:lstStyle/>
          <a:p>
            <a:pPr algn="l">
              <a:lnSpc>
                <a:spcPts val="10318"/>
              </a:lnSpc>
            </a:pPr>
            <a:r>
              <a:rPr lang="en-US" sz="7370" b="true">
                <a:solidFill>
                  <a:srgbClr val="2254C5"/>
                </a:solidFill>
                <a:latin typeface="Montserrat Bold"/>
                <a:ea typeface="Montserrat Bold"/>
                <a:cs typeface="Montserrat Bold"/>
                <a:sym typeface="Montserrat Bold"/>
              </a:rPr>
              <a:t>Next Steps</a:t>
            </a:r>
          </a:p>
        </p:txBody>
      </p:sp>
      <p:sp>
        <p:nvSpPr>
          <p:cNvPr name="TextBox 10" id="10"/>
          <p:cNvSpPr txBox="true"/>
          <p:nvPr/>
        </p:nvSpPr>
        <p:spPr>
          <a:xfrm rot="0">
            <a:off x="1371235" y="3277398"/>
            <a:ext cx="8273042" cy="4078605"/>
          </a:xfrm>
          <a:prstGeom prst="rect">
            <a:avLst/>
          </a:prstGeom>
        </p:spPr>
        <p:txBody>
          <a:bodyPr anchor="t" rtlCol="false" tIns="0" lIns="0" bIns="0" rIns="0">
            <a:spAutoFit/>
          </a:bodyPr>
          <a:lstStyle/>
          <a:p>
            <a:pPr algn="l">
              <a:lnSpc>
                <a:spcPts val="2520"/>
              </a:lnSpc>
            </a:pPr>
            <a:r>
              <a:rPr lang="en-US" sz="1800">
                <a:solidFill>
                  <a:srgbClr val="2254C5"/>
                </a:solidFill>
                <a:latin typeface="Montserrat"/>
                <a:ea typeface="Montserrat"/>
                <a:cs typeface="Montserrat"/>
                <a:sym typeface="Montserrat"/>
              </a:rPr>
              <a:t>In our initial roadmap for proClaim, we outlined five key steps: Sponsorship &amp; Funding, Strategic Partnership, Development &amp; Proof of Concept (PoC), Investment, and finally, proClaim Live.</a:t>
            </a:r>
          </a:p>
          <a:p>
            <a:pPr algn="l">
              <a:lnSpc>
                <a:spcPts val="2520"/>
              </a:lnSpc>
            </a:pPr>
          </a:p>
          <a:p>
            <a:pPr algn="l">
              <a:lnSpc>
                <a:spcPts val="2520"/>
              </a:lnSpc>
            </a:pPr>
            <a:r>
              <a:rPr lang="en-US" sz="1800">
                <a:solidFill>
                  <a:srgbClr val="2254C5"/>
                </a:solidFill>
                <a:latin typeface="Montserrat"/>
                <a:ea typeface="Montserrat"/>
                <a:cs typeface="Montserrat"/>
                <a:sym typeface="Montserrat"/>
              </a:rPr>
              <a:t>However. this year we decided to bypass the first two steps and we focused on direct development. The Proof of Concept (PoC) for proClaim has already been built and deployed.</a:t>
            </a:r>
          </a:p>
          <a:p>
            <a:pPr algn="l">
              <a:lnSpc>
                <a:spcPts val="2520"/>
              </a:lnSpc>
            </a:pPr>
          </a:p>
          <a:p>
            <a:pPr algn="l">
              <a:lnSpc>
                <a:spcPts val="2520"/>
              </a:lnSpc>
              <a:spcBef>
                <a:spcPct val="0"/>
              </a:spcBef>
            </a:pPr>
            <a:r>
              <a:rPr lang="en-US" sz="1800">
                <a:solidFill>
                  <a:srgbClr val="2254C5"/>
                </a:solidFill>
                <a:latin typeface="Montserrat"/>
                <a:ea typeface="Montserrat"/>
                <a:cs typeface="Montserrat"/>
                <a:sym typeface="Montserrat"/>
              </a:rPr>
              <a:t> The next phase will involve testing the platform with Citi Blockchain and the Citi USD Token, both of which are already developed within Citi. This testing will enable us to validate the PoC with real-life data and applications, ensuring that the platform is ready for broader implementation and further investment.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371235" y="647819"/>
            <a:ext cx="632375" cy="411044"/>
          </a:xfrm>
          <a:custGeom>
            <a:avLst/>
            <a:gdLst/>
            <a:ahLst/>
            <a:cxnLst/>
            <a:rect r="r" b="b" t="t" l="l"/>
            <a:pathLst>
              <a:path h="411044" w="632375">
                <a:moveTo>
                  <a:pt x="0" y="0"/>
                </a:moveTo>
                <a:lnTo>
                  <a:pt x="632375" y="0"/>
                </a:lnTo>
                <a:lnTo>
                  <a:pt x="632375" y="411043"/>
                </a:lnTo>
                <a:lnTo>
                  <a:pt x="0" y="411043"/>
                </a:lnTo>
                <a:lnTo>
                  <a:pt x="0" y="0"/>
                </a:lnTo>
                <a:close/>
              </a:path>
            </a:pathLst>
          </a:custGeom>
          <a:blipFill>
            <a:blip r:embed="rId2"/>
            <a:stretch>
              <a:fillRect l="0" t="0" r="0" b="0"/>
            </a:stretch>
          </a:blipFill>
        </p:spPr>
      </p:sp>
      <p:sp>
        <p:nvSpPr>
          <p:cNvPr name="Freeform 4" id="4"/>
          <p:cNvSpPr/>
          <p:nvPr/>
        </p:nvSpPr>
        <p:spPr>
          <a:xfrm flipH="false" flipV="false" rot="0">
            <a:off x="9289314" y="3371567"/>
            <a:ext cx="8998686" cy="6449058"/>
          </a:xfrm>
          <a:custGeom>
            <a:avLst/>
            <a:gdLst/>
            <a:ahLst/>
            <a:cxnLst/>
            <a:rect r="r" b="b" t="t" l="l"/>
            <a:pathLst>
              <a:path h="6449058" w="8998686">
                <a:moveTo>
                  <a:pt x="0" y="0"/>
                </a:moveTo>
                <a:lnTo>
                  <a:pt x="8998686" y="0"/>
                </a:lnTo>
                <a:lnTo>
                  <a:pt x="8998686" y="6449058"/>
                </a:lnTo>
                <a:lnTo>
                  <a:pt x="0" y="6449058"/>
                </a:lnTo>
                <a:lnTo>
                  <a:pt x="0" y="0"/>
                </a:lnTo>
                <a:close/>
              </a:path>
            </a:pathLst>
          </a:custGeom>
          <a:blipFill>
            <a:blip r:embed="rId3"/>
            <a:stretch>
              <a:fillRect l="0" t="0" r="0" b="0"/>
            </a:stretch>
          </a:blipFill>
        </p:spPr>
      </p:sp>
      <p:sp>
        <p:nvSpPr>
          <p:cNvPr name="Freeform 5" id="5"/>
          <p:cNvSpPr/>
          <p:nvPr/>
        </p:nvSpPr>
        <p:spPr>
          <a:xfrm flipH="false" flipV="false" rot="0">
            <a:off x="0" y="3371567"/>
            <a:ext cx="8964093" cy="6424267"/>
          </a:xfrm>
          <a:custGeom>
            <a:avLst/>
            <a:gdLst/>
            <a:ahLst/>
            <a:cxnLst/>
            <a:rect r="r" b="b" t="t" l="l"/>
            <a:pathLst>
              <a:path h="6424267" w="8964093">
                <a:moveTo>
                  <a:pt x="0" y="0"/>
                </a:moveTo>
                <a:lnTo>
                  <a:pt x="8964093" y="0"/>
                </a:lnTo>
                <a:lnTo>
                  <a:pt x="8964093" y="6424266"/>
                </a:lnTo>
                <a:lnTo>
                  <a:pt x="0" y="6424266"/>
                </a:lnTo>
                <a:lnTo>
                  <a:pt x="0" y="0"/>
                </a:lnTo>
                <a:close/>
              </a:path>
            </a:pathLst>
          </a:custGeom>
          <a:blipFill>
            <a:blip r:embed="rId4"/>
            <a:stretch>
              <a:fillRect l="0" t="0" r="0" b="0"/>
            </a:stretch>
          </a:blipFill>
        </p:spPr>
      </p:sp>
      <p:sp>
        <p:nvSpPr>
          <p:cNvPr name="TextBox 6" id="6"/>
          <p:cNvSpPr txBox="true"/>
          <p:nvPr/>
        </p:nvSpPr>
        <p:spPr>
          <a:xfrm rot="0">
            <a:off x="14171401" y="5776077"/>
            <a:ext cx="2993883" cy="263612"/>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Smart Home Platform</a:t>
            </a:r>
          </a:p>
        </p:txBody>
      </p:sp>
      <p:sp>
        <p:nvSpPr>
          <p:cNvPr name="TextBox 7" id="7"/>
          <p:cNvSpPr txBox="true"/>
          <p:nvPr/>
        </p:nvSpPr>
        <p:spPr>
          <a:xfrm rot="0">
            <a:off x="10259419" y="2334625"/>
            <a:ext cx="2949326" cy="265886"/>
          </a:xfrm>
          <a:prstGeom prst="rect">
            <a:avLst/>
          </a:prstGeom>
        </p:spPr>
        <p:txBody>
          <a:bodyPr anchor="t" rtlCol="false" tIns="0" lIns="0" bIns="0" rIns="0">
            <a:spAutoFit/>
          </a:bodyPr>
          <a:lstStyle/>
          <a:p>
            <a:pPr algn="ctr">
              <a:lnSpc>
                <a:spcPts val="2105"/>
              </a:lnSpc>
            </a:pPr>
            <a:r>
              <a:rPr lang="en-US" sz="1503">
                <a:solidFill>
                  <a:srgbClr val="FFFFFF"/>
                </a:solidFill>
                <a:latin typeface="Montserrat Classic"/>
                <a:ea typeface="Montserrat Classic"/>
                <a:cs typeface="Montserrat Classic"/>
                <a:sym typeface="Montserrat Classic"/>
              </a:rPr>
              <a:t>Internet of Things Tools</a:t>
            </a:r>
          </a:p>
        </p:txBody>
      </p:sp>
      <p:sp>
        <p:nvSpPr>
          <p:cNvPr name="TextBox 8" id="8"/>
          <p:cNvSpPr txBox="true"/>
          <p:nvPr/>
        </p:nvSpPr>
        <p:spPr>
          <a:xfrm rot="0">
            <a:off x="1365117" y="1564383"/>
            <a:ext cx="11996798" cy="1193800"/>
          </a:xfrm>
          <a:prstGeom prst="rect">
            <a:avLst/>
          </a:prstGeom>
        </p:spPr>
        <p:txBody>
          <a:bodyPr anchor="t" rtlCol="false" tIns="0" lIns="0" bIns="0" rIns="0">
            <a:spAutoFit/>
          </a:bodyPr>
          <a:lstStyle/>
          <a:p>
            <a:pPr algn="l">
              <a:lnSpc>
                <a:spcPts val="9799"/>
              </a:lnSpc>
            </a:pPr>
            <a:r>
              <a:rPr lang="en-US" sz="6999" b="true">
                <a:solidFill>
                  <a:srgbClr val="2254C5"/>
                </a:solidFill>
                <a:latin typeface="Montserrat Bold"/>
                <a:ea typeface="Montserrat Bold"/>
                <a:cs typeface="Montserrat Bold"/>
                <a:sym typeface="Montserrat Bold"/>
              </a:rPr>
              <a:t>Proof Of Concept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DAGRZYZyXo8</dc:identifier>
  <dcterms:modified xsi:type="dcterms:W3CDTF">2011-08-01T06:04:30Z</dcterms:modified>
  <cp:revision>1</cp:revision>
  <dc:title>Blue White Business Pitch Deck Presentation</dc:title>
</cp:coreProperties>
</file>

<file path=docProps/thumbnail.jpeg>
</file>